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60" r:id="rId2"/>
    <p:sldId id="256" r:id="rId3"/>
    <p:sldId id="261" r:id="rId4"/>
    <p:sldId id="286" r:id="rId5"/>
    <p:sldId id="293" r:id="rId6"/>
    <p:sldId id="282" r:id="rId7"/>
    <p:sldId id="278" r:id="rId8"/>
    <p:sldId id="281" r:id="rId9"/>
    <p:sldId id="285" r:id="rId10"/>
    <p:sldId id="284" r:id="rId11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2121FF"/>
    <a:srgbClr val="FF0066"/>
    <a:srgbClr val="F151AC"/>
    <a:srgbClr val="BE0288"/>
    <a:srgbClr val="FF66FF"/>
    <a:srgbClr val="6699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186" autoAdjust="0"/>
  </p:normalViewPr>
  <p:slideViewPr>
    <p:cSldViewPr>
      <p:cViewPr varScale="1">
        <p:scale>
          <a:sx n="110" d="100"/>
          <a:sy n="110" d="100"/>
        </p:scale>
        <p:origin x="-160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87EE36-BA84-4154-A5F5-1017312B4264}" type="datetimeFigureOut">
              <a:rPr lang="th-TH"/>
              <a:pPr>
                <a:defRPr/>
              </a:pPr>
              <a:t>20/03/60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  <a:endParaRPr lang="th-TH" noProof="0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06BDD80-B0BE-49C9-912E-6FA07B87DBB3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38957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วงรี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วงรี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ชื่อเรื่อง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22" name="ชื่อเรื่องรอง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/>
          </a:p>
        </p:txBody>
      </p:sp>
      <p:sp>
        <p:nvSpPr>
          <p:cNvPr id="6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4F5F1EA-FFA1-4B21-9EC3-8F3BDF808BC6}" type="datetimeFigureOut">
              <a:rPr lang="th-TH"/>
              <a:pPr>
                <a:defRPr/>
              </a:pPr>
              <a:t>20/03/60</a:t>
            </a:fld>
            <a:endParaRPr lang="th-TH"/>
          </a:p>
        </p:txBody>
      </p:sp>
      <p:sp>
        <p:nvSpPr>
          <p:cNvPr id="7" name="ตัวยึดท้ายกระดาษ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th-TH"/>
          </a:p>
        </p:txBody>
      </p:sp>
      <p:sp>
        <p:nvSpPr>
          <p:cNvPr id="8" name="ตัวยึดหมายเลขภาพนิ่ง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9013AE2-7FC8-4C90-9A73-6662CF692518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70968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วันที่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B3D22-BC26-488E-8E17-0ED05F426743}" type="datetimeFigureOut">
              <a:rPr lang="th-TH"/>
              <a:pPr>
                <a:defRPr/>
              </a:pPr>
              <a:t>20/03/60</a:t>
            </a:fld>
            <a:endParaRPr lang="th-TH"/>
          </a:p>
        </p:txBody>
      </p:sp>
      <p:sp>
        <p:nvSpPr>
          <p:cNvPr id="5" name="ตัวยึดท้ายกระดา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A1700-8F6F-4C3D-953F-500D6FD44B4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74077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สี่เหลี่ยมผืนผ้า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วงรี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7" name="วงรี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8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179124B-F223-4521-8302-989CB6E9B105}" type="datetimeFigureOut">
              <a:rPr lang="th-TH"/>
              <a:pPr>
                <a:defRPr/>
              </a:pPr>
              <a:t>20/03/60</a:t>
            </a:fld>
            <a:endParaRPr lang="th-TH"/>
          </a:p>
        </p:txBody>
      </p:sp>
      <p:sp>
        <p:nvSpPr>
          <p:cNvPr id="9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th-TH"/>
          </a:p>
        </p:txBody>
      </p:sp>
      <p:sp>
        <p:nvSpPr>
          <p:cNvPr id="10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900BB0A-247C-46E7-AADE-32466DFF0FA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0844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ยึดวันที่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3EE9A-DC14-4C7F-9D03-DC41FB1A29B9}" type="datetimeFigureOut">
              <a:rPr lang="th-TH"/>
              <a:pPr>
                <a:defRPr/>
              </a:pPr>
              <a:t>20/03/60</a:t>
            </a:fld>
            <a:endParaRPr lang="th-TH"/>
          </a:p>
        </p:txBody>
      </p:sp>
      <p:sp>
        <p:nvSpPr>
          <p:cNvPr id="6" name="ตัวยึดท้ายกระดา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A4A44-062B-4289-AB70-CB80D1CAF99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0338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39EEBBA-722E-4B96-BB9E-9101DACD0672}" type="datetimeFigureOut">
              <a:rPr lang="th-TH"/>
              <a:pPr>
                <a:defRPr/>
              </a:pPr>
              <a:t>20/03/60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B659A5D-A0B5-4F53-BBE0-D41016D3441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1682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วันที่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79F73-9954-48D8-BA99-C7B7E659EE8B}" type="datetimeFigureOut">
              <a:rPr lang="th-TH"/>
              <a:pPr>
                <a:defRPr/>
              </a:pPr>
              <a:t>20/03/60</a:t>
            </a:fld>
            <a:endParaRPr lang="th-TH"/>
          </a:p>
        </p:txBody>
      </p:sp>
      <p:sp>
        <p:nvSpPr>
          <p:cNvPr id="4" name="ตัวยึดท้ายกระดา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51224-CD24-46AC-8DD3-147EBB42374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5119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สี่เหลี่ยมผืนผ้า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4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D15F2F1-E71A-440E-8B46-2EA7E016092C}" type="datetimeFigureOut">
              <a:rPr lang="th-TH"/>
              <a:pPr>
                <a:defRPr/>
              </a:pPr>
              <a:t>20/03/60</a:t>
            </a:fld>
            <a:endParaRPr lang="th-TH"/>
          </a:p>
        </p:txBody>
      </p:sp>
      <p:sp>
        <p:nvSpPr>
          <p:cNvPr id="5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E9A6A09-74BB-47B4-AAD3-B3CA29AA543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92912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1F16AB8-9160-478A-B73F-836884AE7999}" type="datetimeFigureOut">
              <a:rPr lang="th-TH"/>
              <a:pPr>
                <a:defRPr/>
              </a:pPr>
              <a:t>20/03/60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913B0E3-5E01-4B03-9640-72612D8A5B1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4846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แผนผังลำดับงาน: กระบวนการ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7" name="แผนผังลำดับงาน: กระบวนการ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th-TH" noProof="0" smtClean="0"/>
              <a:t>คลิกไอคอนเพื่อเพิ่มรูปภาพ</a:t>
            </a:r>
            <a:endParaRPr lang="en-US" noProof="0" dirty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8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425287E-D1B2-45A8-AE11-12CF8ADF46B3}" type="datetimeFigureOut">
              <a:rPr lang="th-TH"/>
              <a:pPr>
                <a:defRPr/>
              </a:pPr>
              <a:t>20/03/60</a:t>
            </a:fld>
            <a:endParaRPr lang="th-TH"/>
          </a:p>
        </p:txBody>
      </p:sp>
      <p:sp>
        <p:nvSpPr>
          <p:cNvPr id="9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th-TH"/>
          </a:p>
        </p:txBody>
      </p:sp>
      <p:sp>
        <p:nvSpPr>
          <p:cNvPr id="10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195C732-9C83-4E4E-A328-42FC8F8AC21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50252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วันที่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A2835-78DD-4F57-81E5-F924F6DD1705}" type="datetimeFigureOut">
              <a:rPr lang="th-TH"/>
              <a:pPr>
                <a:defRPr/>
              </a:pPr>
              <a:t>20/03/60</a:t>
            </a:fld>
            <a:endParaRPr lang="th-TH"/>
          </a:p>
        </p:txBody>
      </p:sp>
      <p:sp>
        <p:nvSpPr>
          <p:cNvPr id="5" name="ตัวยึดท้ายกระดา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BCC6A-4D2C-4E0E-8006-BAF714B8DAC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6250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วันที่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08D58-27F6-4C67-9EB1-C9E0A1DBBD61}" type="datetimeFigureOut">
              <a:rPr lang="th-TH"/>
              <a:pPr>
                <a:defRPr/>
              </a:pPr>
              <a:t>20/03/60</a:t>
            </a:fld>
            <a:endParaRPr lang="th-TH"/>
          </a:p>
        </p:txBody>
      </p:sp>
      <p:sp>
        <p:nvSpPr>
          <p:cNvPr id="5" name="ตัวยึดท้ายกระดา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A16A0-0C52-4E2C-9F82-021A5F35CA85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4253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วงกลม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วงรี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โดนัท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ตัวยึดชื่อเรื่อง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1033" name="ตัวยึดข้อความ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smtClean="0"/>
          </a:p>
        </p:txBody>
      </p:sp>
      <p:sp>
        <p:nvSpPr>
          <p:cNvPr id="24" name="ตัวยึดวันที่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E1C01989-2985-4ABE-8BC7-1F6BC48E6586}" type="datetimeFigureOut">
              <a:rPr lang="th-TH"/>
              <a:pPr>
                <a:defRPr/>
              </a:pPr>
              <a:t>20/03/60</a:t>
            </a:fld>
            <a:endParaRPr lang="th-TH"/>
          </a:p>
        </p:txBody>
      </p:sp>
      <p:sp>
        <p:nvSpPr>
          <p:cNvPr id="10" name="ตัวยึดท้ายกระดาษ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th-TH"/>
          </a:p>
        </p:txBody>
      </p: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E3A90654-12B2-4DC7-86D1-519C387EEB6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  <p:sp>
        <p:nvSpPr>
          <p:cNvPr id="15" name="สี่เหลี่ยมผืนผ้า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2" r:id="rId2"/>
    <p:sldLayoutId id="2147483788" r:id="rId3"/>
    <p:sldLayoutId id="2147483783" r:id="rId4"/>
    <p:sldLayoutId id="2147483789" r:id="rId5"/>
    <p:sldLayoutId id="2147483784" r:id="rId6"/>
    <p:sldLayoutId id="2147483790" r:id="rId7"/>
    <p:sldLayoutId id="2147483791" r:id="rId8"/>
    <p:sldLayoutId id="2147483792" r:id="rId9"/>
    <p:sldLayoutId id="2147483785" r:id="rId10"/>
    <p:sldLayoutId id="214748378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/>
          <p:nvPr/>
        </p:nvSpPr>
        <p:spPr>
          <a:xfrm>
            <a:off x="294925" y="857232"/>
            <a:ext cx="8849075" cy="10156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พัฒนาระบบบริการคลินิก</a:t>
            </a:r>
            <a:r>
              <a:rPr lang="en-US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 COPD</a:t>
            </a:r>
            <a:endParaRPr lang="th-TH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1857356" y="4572008"/>
            <a:ext cx="600677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เครือข่ายบริการสุขภาพอำเภอสามง่าม</a:t>
            </a:r>
          </a:p>
        </p:txBody>
      </p:sp>
      <p:pic>
        <p:nvPicPr>
          <p:cNvPr id="4" name="รูปภาพ 2" descr="Logo คปสอ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6" y="2357430"/>
            <a:ext cx="2000264" cy="1807486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 5"/>
          <p:cNvSpPr>
            <a:spLocks noGrp="1"/>
          </p:cNvSpPr>
          <p:nvPr>
            <p:ph type="ctrTitle"/>
          </p:nvPr>
        </p:nvSpPr>
        <p:spPr>
          <a:xfrm>
            <a:off x="179388" y="1700213"/>
            <a:ext cx="4321175" cy="397031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>ผู้ป่วย </a:t>
            </a:r>
            <a:r>
              <a:rPr lang="en-US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>COPD </a:t>
            </a:r>
            <a: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>จำนวน </a:t>
            </a:r>
            <a:r>
              <a:rPr lang="en-US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>167 </a:t>
            </a:r>
            <a: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>คน  </a:t>
            </a:r>
            <a:b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</a:br>
            <a: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/>
            </a:r>
            <a:b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</a:br>
            <a: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/>
            </a:r>
            <a:b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</a:br>
            <a: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/>
            </a:r>
            <a:b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</a:br>
            <a: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>รับบริการคลินิก </a:t>
            </a:r>
            <a:r>
              <a:rPr lang="en-US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>COPD 119 </a:t>
            </a:r>
            <a: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>คน</a:t>
            </a:r>
            <a:b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</a:br>
            <a: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> คิดเป็นร้อยละ</a:t>
            </a:r>
            <a:r>
              <a:rPr lang="en-US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> 71.26 </a:t>
            </a:r>
            <a: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> </a:t>
            </a:r>
            <a:r>
              <a:rPr lang="en-US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/>
            </a:r>
            <a:br>
              <a:rPr lang="en-US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</a:br>
            <a:r>
              <a:rPr lang="th-TH" sz="2800" dirty="0" smtClean="0"/>
              <a:t>  </a:t>
            </a:r>
            <a:r>
              <a:rPr lang="th-TH" sz="2800" b="1" dirty="0">
                <a:solidFill>
                  <a:srgbClr val="000000"/>
                </a:solidFill>
                <a:latin typeface="Angsana New" pitchFamily="18" charset="-34"/>
                <a:cs typeface="+mj-cs"/>
              </a:rPr>
              <a:t/>
            </a:r>
            <a:br>
              <a:rPr lang="th-TH" sz="2800" b="1" dirty="0">
                <a:solidFill>
                  <a:srgbClr val="000000"/>
                </a:solidFill>
                <a:latin typeface="Angsana New" pitchFamily="18" charset="-34"/>
                <a:cs typeface="+mj-cs"/>
              </a:rPr>
            </a:br>
            <a:r>
              <a:rPr lang="th-TH" sz="2800" b="1" dirty="0" smtClean="0">
                <a:solidFill>
                  <a:srgbClr val="000000"/>
                </a:solidFill>
                <a:latin typeface="Angsana New" pitchFamily="18" charset="-34"/>
                <a:cs typeface="+mj-cs"/>
              </a:rPr>
              <a:t>รพ.สต.  6   </a:t>
            </a:r>
            <a:r>
              <a:rPr lang="th-TH" sz="2800" b="1" dirty="0">
                <a:solidFill>
                  <a:srgbClr val="000000"/>
                </a:solidFill>
                <a:latin typeface="Angsana New" pitchFamily="18" charset="-34"/>
                <a:cs typeface="+mj-cs"/>
              </a:rPr>
              <a:t>แห่ง</a:t>
            </a:r>
            <a:br>
              <a:rPr lang="th-TH" sz="2800" b="1" dirty="0">
                <a:solidFill>
                  <a:srgbClr val="000000"/>
                </a:solidFill>
                <a:latin typeface="Angsana New" pitchFamily="18" charset="-34"/>
                <a:cs typeface="+mj-cs"/>
              </a:rPr>
            </a:br>
            <a:endParaRPr lang="th-TH" sz="2800" b="1" dirty="0">
              <a:solidFill>
                <a:srgbClr val="000000"/>
              </a:solidFill>
              <a:latin typeface="Angsana New" pitchFamily="18" charset="-34"/>
              <a:cs typeface="+mj-cs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4643438" y="5300663"/>
            <a:ext cx="4249737" cy="1223962"/>
          </a:xfrm>
          <a:ln>
            <a:miter lim="800000"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5 </a:t>
            </a:r>
            <a:r>
              <a:rPr lang="th-TH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ตำบล </a:t>
            </a:r>
            <a:r>
              <a:rPr lang="en-US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79 </a:t>
            </a:r>
            <a:r>
              <a:rPr lang="th-TH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หมู่บ้าน </a:t>
            </a: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th-TH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ประชากร </a:t>
            </a:r>
            <a:r>
              <a:rPr lang="en-US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42,956 </a:t>
            </a:r>
            <a:r>
              <a:rPr lang="th-TH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คน  </a:t>
            </a:r>
            <a:r>
              <a:rPr lang="en-US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endParaRPr lang="th-TH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9224" name="รูปภาพ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700213"/>
            <a:ext cx="4176712" cy="352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5" name="WordArt 3"/>
          <p:cNvSpPr>
            <a:spLocks noChangeArrowheads="1" noChangeShapeType="1" noTextEdit="1"/>
          </p:cNvSpPr>
          <p:nvPr/>
        </p:nvSpPr>
        <p:spPr bwMode="auto">
          <a:xfrm>
            <a:off x="684213" y="333375"/>
            <a:ext cx="2232025" cy="9350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i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บริบท</a:t>
            </a:r>
          </a:p>
        </p:txBody>
      </p:sp>
      <p:pic>
        <p:nvPicPr>
          <p:cNvPr id="9226" name="Picture 5" descr="DSCF004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45" r="-342" b="-1291"/>
          <a:stretch>
            <a:fillRect/>
          </a:stretch>
        </p:blipFill>
        <p:spPr bwMode="auto">
          <a:xfrm>
            <a:off x="1357313" y="2428875"/>
            <a:ext cx="1643062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348038" y="333375"/>
            <a:ext cx="3024187" cy="796925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sz="6000" b="1" dirty="0" smtClean="0">
                <a:solidFill>
                  <a:schemeClr val="bg1"/>
                </a:solidFill>
              </a:rPr>
              <a:t>สถานการณ์</a:t>
            </a:r>
            <a:endParaRPr lang="th-TH" sz="6000" b="1" dirty="0">
              <a:solidFill>
                <a:schemeClr val="bg1"/>
              </a:solidFill>
            </a:endParaRPr>
          </a:p>
        </p:txBody>
      </p:sp>
      <p:cxnSp>
        <p:nvCxnSpPr>
          <p:cNvPr id="9" name="ตัวเชื่อมต่อตรง 8"/>
          <p:cNvCxnSpPr/>
          <p:nvPr/>
        </p:nvCxnSpPr>
        <p:spPr>
          <a:xfrm>
            <a:off x="1187450" y="1268413"/>
            <a:ext cx="7129463" cy="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วงรี 12"/>
          <p:cNvSpPr/>
          <p:nvPr/>
        </p:nvSpPr>
        <p:spPr>
          <a:xfrm>
            <a:off x="579438" y="1341438"/>
            <a:ext cx="2055812" cy="122396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cs typeface="+mj-cs"/>
              </a:rPr>
              <a:t> </a:t>
            </a:r>
            <a:r>
              <a:rPr lang="en-US" sz="2400" b="1" dirty="0">
                <a:cs typeface="+mj-cs"/>
              </a:rPr>
              <a:t>CPG</a:t>
            </a:r>
            <a:endParaRPr lang="th-TH" sz="2400" b="1" dirty="0">
              <a:cs typeface="+mj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cs typeface="+mj-cs"/>
              </a:rPr>
              <a:t>ไม่ครอบคลุมทั้งเครือข่าย</a:t>
            </a:r>
          </a:p>
        </p:txBody>
      </p:sp>
      <p:sp>
        <p:nvSpPr>
          <p:cNvPr id="14" name="วงรี 13"/>
          <p:cNvSpPr/>
          <p:nvPr/>
        </p:nvSpPr>
        <p:spPr>
          <a:xfrm>
            <a:off x="2865438" y="1357313"/>
            <a:ext cx="2000250" cy="1152525"/>
          </a:xfrm>
          <a:prstGeom prst="ellipse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err="1"/>
              <a:t>จนท.</a:t>
            </a:r>
            <a:r>
              <a:rPr lang="th-TH" sz="2400" b="1" dirty="0"/>
              <a:t>ขาดฟื้นฟูวิชาการ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dirty="0"/>
          </a:p>
        </p:txBody>
      </p:sp>
      <p:sp>
        <p:nvSpPr>
          <p:cNvPr id="15" name="วงรี 14"/>
          <p:cNvSpPr/>
          <p:nvPr/>
        </p:nvSpPr>
        <p:spPr>
          <a:xfrm>
            <a:off x="5008563" y="1357313"/>
            <a:ext cx="1928812" cy="1152525"/>
          </a:xfrm>
          <a:prstGeom prst="ellipse">
            <a:avLst/>
          </a:prstGeom>
          <a:gradFill flip="none" rotWithShape="1">
            <a:gsLst>
              <a:gs pos="0">
                <a:srgbClr val="FF33CC">
                  <a:tint val="66000"/>
                  <a:satMod val="160000"/>
                </a:srgbClr>
              </a:gs>
              <a:gs pos="50000">
                <a:srgbClr val="FF33CC">
                  <a:tint val="44500"/>
                  <a:satMod val="160000"/>
                </a:srgbClr>
              </a:gs>
              <a:gs pos="100000">
                <a:srgbClr val="FF33CC">
                  <a:tint val="23500"/>
                  <a:satMod val="160000"/>
                </a:srgbClr>
              </a:gs>
            </a:gsLst>
            <a:lin ang="10800000" scaled="1"/>
            <a:tileRect/>
          </a:gra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/>
              <a:t>ไม่มีกรอบยา ที่ รพ.สต.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dirty="0"/>
          </a:p>
        </p:txBody>
      </p:sp>
      <p:sp>
        <p:nvSpPr>
          <p:cNvPr id="16" name="วงรี 15"/>
          <p:cNvSpPr/>
          <p:nvPr/>
        </p:nvSpPr>
        <p:spPr>
          <a:xfrm>
            <a:off x="7008302" y="1357298"/>
            <a:ext cx="1785950" cy="1143008"/>
          </a:xfrm>
          <a:prstGeom prst="ellips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rgbClr val="FF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40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/>
              <a:t>ผู้สูงอายุ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40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dirty="0"/>
          </a:p>
        </p:txBody>
      </p:sp>
      <p:sp>
        <p:nvSpPr>
          <p:cNvPr id="24" name="สี่เหลี่ยมมุมมน 23"/>
          <p:cNvSpPr/>
          <p:nvPr/>
        </p:nvSpPr>
        <p:spPr>
          <a:xfrm>
            <a:off x="1428728" y="5429264"/>
            <a:ext cx="7215238" cy="827088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i="1" dirty="0">
                <a:solidFill>
                  <a:srgbClr val="2121FF"/>
                </a:solidFill>
                <a:cs typeface="+mj-cs"/>
              </a:rPr>
              <a:t> </a:t>
            </a:r>
            <a:endParaRPr lang="en-US" b="1" i="1" dirty="0">
              <a:solidFill>
                <a:srgbClr val="2121FF"/>
              </a:solidFill>
              <a:cs typeface="+mj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i="1" dirty="0">
                <a:solidFill>
                  <a:srgbClr val="FF0000"/>
                </a:solidFill>
                <a:cs typeface="+mj-cs"/>
              </a:rPr>
              <a:t>เป้าหมาย</a:t>
            </a:r>
            <a:r>
              <a:rPr lang="th-TH" b="1" i="1" dirty="0">
                <a:solidFill>
                  <a:schemeClr val="bg1"/>
                </a:solidFill>
                <a:cs typeface="+mj-cs"/>
              </a:rPr>
              <a:t> </a:t>
            </a:r>
            <a:r>
              <a:rPr lang="th-TH" b="1" i="1" dirty="0">
                <a:cs typeface="+mj-cs"/>
              </a:rPr>
              <a:t>เพื่อดูแลผู้ป่วยให้สามารถควบคุมอาการของโรคได้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i="1" dirty="0">
                <a:cs typeface="+mj-cs"/>
              </a:rPr>
              <a:t> </a:t>
            </a:r>
          </a:p>
        </p:txBody>
      </p:sp>
      <p:sp>
        <p:nvSpPr>
          <p:cNvPr id="27" name="ลูกศรลง 26"/>
          <p:cNvSpPr/>
          <p:nvPr/>
        </p:nvSpPr>
        <p:spPr>
          <a:xfrm>
            <a:off x="1508125" y="2643188"/>
            <a:ext cx="215900" cy="287337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31" name="ลูกศรลง 30"/>
          <p:cNvSpPr/>
          <p:nvPr/>
        </p:nvSpPr>
        <p:spPr>
          <a:xfrm>
            <a:off x="3714750" y="2565400"/>
            <a:ext cx="215900" cy="28733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32" name="ลูกศรลง 31"/>
          <p:cNvSpPr/>
          <p:nvPr/>
        </p:nvSpPr>
        <p:spPr>
          <a:xfrm>
            <a:off x="5786438" y="2571750"/>
            <a:ext cx="215900" cy="28733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33" name="ลูกศรลง 32"/>
          <p:cNvSpPr/>
          <p:nvPr/>
        </p:nvSpPr>
        <p:spPr>
          <a:xfrm>
            <a:off x="7715250" y="2571750"/>
            <a:ext cx="215900" cy="28733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graphicFrame>
        <p:nvGraphicFramePr>
          <p:cNvPr id="17" name="ตาราง 16"/>
          <p:cNvGraphicFramePr>
            <a:graphicFrameLocks noGrp="1"/>
          </p:cNvGraphicFramePr>
          <p:nvPr/>
        </p:nvGraphicFramePr>
        <p:xfrm>
          <a:off x="428625" y="3000375"/>
          <a:ext cx="8437563" cy="3565524"/>
        </p:xfrm>
        <a:graphic>
          <a:graphicData uri="http://schemas.openxmlformats.org/drawingml/2006/table">
            <a:tbl>
              <a:tblPr/>
              <a:tblGrid>
                <a:gridCol w="5076485"/>
                <a:gridCol w="858477"/>
                <a:gridCol w="787196"/>
                <a:gridCol w="856928"/>
                <a:gridCol w="858477"/>
              </a:tblGrid>
              <a:tr h="7858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ตัวชี้วัด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เป้าหมาย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ปี 255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ปี 255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ปี 255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</a:tr>
              <a:tr h="7376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ผู้ป่วย 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COPD 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มารับบริการที่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ER 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ด้วยภาวะ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Acute exacerbation  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&lt;  60  %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37.27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79.05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94.44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</a:tr>
              <a:tr h="8232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ผู้ป่วย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COPD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ที่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Re-admit 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ด้วยภาวะ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Acute exacerbation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ใน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28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วัน  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&lt;  15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%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36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22.22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</a:tr>
              <a:tr h="7697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ผู้ป่วย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COPD </a:t>
                      </a: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ที่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Admit </a:t>
                      </a: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ด้วยภาวะ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Acute exacerbation 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&lt; 30%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22.73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51.43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29.63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</a:tr>
              <a:tr h="4490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ผู้ป่วย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COPD </a:t>
                      </a: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ที่เกิดภาวะ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Cardiac arrest   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0 %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1.90</a:t>
                      </a: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2791" marR="627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EF397"/>
                        </a:gs>
                        <a:gs pos="50000">
                          <a:srgbClr val="D5F6C0"/>
                        </a:gs>
                        <a:gs pos="100000">
                          <a:srgbClr val="EAFAE0"/>
                        </a:gs>
                      </a:gsLst>
                      <a:lin ang="189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ี่เหลี่ยมมุมมน 9"/>
          <p:cNvSpPr/>
          <p:nvPr/>
        </p:nvSpPr>
        <p:spPr>
          <a:xfrm>
            <a:off x="323850" y="765175"/>
            <a:ext cx="4103688" cy="1655763"/>
          </a:xfrm>
          <a:prstGeom prst="round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6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6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6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rgbClr val="FF33CC"/>
                </a:solidFill>
                <a:latin typeface="Angsana New" pitchFamily="18" charset="-34"/>
                <a:cs typeface="+mj-cs"/>
              </a:rPr>
              <a:t>ปี </a:t>
            </a:r>
            <a:r>
              <a:rPr lang="en-US" sz="2000" b="1" dirty="0">
                <a:solidFill>
                  <a:srgbClr val="FF33CC"/>
                </a:solidFill>
                <a:latin typeface="Angsana New" pitchFamily="18" charset="-34"/>
                <a:cs typeface="+mj-cs"/>
              </a:rPr>
              <a:t>2555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dirty="0">
                <a:solidFill>
                  <a:schemeClr val="tx1"/>
                </a:solidFill>
                <a:cs typeface="+mj-cs"/>
              </a:rPr>
              <a:t> </a:t>
            </a:r>
            <a:r>
              <a:rPr lang="en-US" sz="2000" dirty="0">
                <a:solidFill>
                  <a:schemeClr val="tx1"/>
                </a:solidFill>
                <a:cs typeface="+mj-cs"/>
              </a:rPr>
              <a:t>1. </a:t>
            </a:r>
            <a:r>
              <a:rPr lang="th-TH" sz="2000" dirty="0">
                <a:solidFill>
                  <a:schemeClr val="tx1"/>
                </a:solidFill>
                <a:cs typeface="+mj-cs"/>
              </a:rPr>
              <a:t>จัดตั้ง</a:t>
            </a:r>
            <a:r>
              <a:rPr lang="en-US" sz="2000" dirty="0">
                <a:solidFill>
                  <a:schemeClr val="tx1"/>
                </a:solidFill>
                <a:cs typeface="+mj-cs"/>
              </a:rPr>
              <a:t> </a:t>
            </a:r>
            <a:r>
              <a:rPr lang="en-US" sz="1600" dirty="0">
                <a:solidFill>
                  <a:schemeClr val="tx1"/>
                </a:solidFill>
                <a:cs typeface="+mj-cs"/>
              </a:rPr>
              <a:t>COPD Clinic  </a:t>
            </a:r>
            <a:r>
              <a:rPr lang="th-TH" sz="2000" dirty="0">
                <a:solidFill>
                  <a:schemeClr val="tx1"/>
                </a:solidFill>
                <a:cs typeface="+mj-cs"/>
              </a:rPr>
              <a:t>แบบ </a:t>
            </a:r>
            <a:r>
              <a:rPr lang="en-US" sz="1800" dirty="0">
                <a:solidFill>
                  <a:schemeClr val="tx1"/>
                </a:solidFill>
                <a:cs typeface="+mj-cs"/>
              </a:rPr>
              <a:t>One stop service</a:t>
            </a:r>
            <a:r>
              <a:rPr lang="th-TH" sz="1800" dirty="0">
                <a:solidFill>
                  <a:schemeClr val="tx1"/>
                </a:solidFill>
                <a:cs typeface="+mj-cs"/>
              </a:rPr>
              <a:t> </a:t>
            </a:r>
            <a:r>
              <a:rPr lang="en-US" sz="1800" dirty="0">
                <a:solidFill>
                  <a:schemeClr val="tx1"/>
                </a:solidFill>
                <a:cs typeface="+mj-cs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dirty="0">
                <a:solidFill>
                  <a:schemeClr val="tx1"/>
                </a:solidFill>
                <a:cs typeface="+mj-cs"/>
              </a:rPr>
              <a:t> </a:t>
            </a:r>
            <a:r>
              <a:rPr lang="en-US" sz="2000" dirty="0">
                <a:solidFill>
                  <a:schemeClr val="tx1"/>
                </a:solidFill>
                <a:cs typeface="+mj-cs"/>
              </a:rPr>
              <a:t>2.</a:t>
            </a:r>
            <a:r>
              <a:rPr lang="th-TH" sz="2000" dirty="0">
                <a:solidFill>
                  <a:schemeClr val="tx1"/>
                </a:solidFill>
                <a:cs typeface="+mj-cs"/>
              </a:rPr>
              <a:t>เพิ่มกรอบรายการยาในโรงพยาบาล</a:t>
            </a:r>
            <a:r>
              <a:rPr lang="en-US" sz="2000" dirty="0">
                <a:solidFill>
                  <a:schemeClr val="tx1"/>
                </a:solidFill>
                <a:cs typeface="+mj-cs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44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4427538" y="188913"/>
            <a:ext cx="4537075" cy="180022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th-TH" sz="2000" b="1" dirty="0">
                <a:solidFill>
                  <a:srgbClr val="FF33CC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ปี 2556</a:t>
            </a:r>
            <a:endParaRPr lang="en-US" sz="2000" b="1" dirty="0">
              <a:solidFill>
                <a:srgbClr val="FF33CC"/>
              </a:solidFill>
              <a:latin typeface="Angsana New" pitchFamily="18" charset="-34"/>
              <a:ea typeface="Angsana New" pitchFamily="18" charset="-34"/>
              <a:cs typeface="Angsana New" pitchFamily="18" charset="-34"/>
            </a:endParaRPr>
          </a:p>
          <a:p>
            <a:pPr>
              <a:defRPr/>
            </a:pPr>
            <a:r>
              <a:rPr lang="en-US" sz="2000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1.</a:t>
            </a:r>
            <a:r>
              <a:rPr lang="th-TH" sz="2000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ปรับวันให้บริการ</a:t>
            </a:r>
            <a:r>
              <a:rPr lang="en-US" sz="2000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 </a:t>
            </a:r>
            <a:r>
              <a:rPr lang="th-TH" sz="2000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เป็น วันพฤหัสบดีตอนเช้า</a:t>
            </a:r>
            <a:r>
              <a:rPr lang="en-US" sz="2000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 </a:t>
            </a:r>
          </a:p>
          <a:p>
            <a:pPr>
              <a:defRPr/>
            </a:pPr>
            <a:r>
              <a:rPr lang="en-US" sz="2000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2.</a:t>
            </a:r>
            <a:r>
              <a:rPr lang="th-TH" sz="2000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จัดงานปีใหม่ในคลินิก   </a:t>
            </a:r>
            <a:r>
              <a:rPr lang="en-US" sz="2000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 </a:t>
            </a:r>
            <a:endParaRPr lang="th-TH" sz="2000" b="1" dirty="0">
              <a:solidFill>
                <a:schemeClr val="tx1"/>
              </a:solidFill>
              <a:latin typeface="Angsana New" pitchFamily="18" charset="-34"/>
              <a:ea typeface="Angsana New" pitchFamily="18" charset="-34"/>
              <a:cs typeface="Angsana New" pitchFamily="18" charset="-34"/>
            </a:endParaRPr>
          </a:p>
          <a:p>
            <a:pPr>
              <a:defRPr/>
            </a:pPr>
            <a:r>
              <a:rPr lang="en-US" sz="2000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3.</a:t>
            </a:r>
            <a:r>
              <a:rPr lang="th-TH" sz="2000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เชื่อมโยงการดูแลผู้ป่วย ผ่าน ทีม </a:t>
            </a:r>
            <a:r>
              <a:rPr lang="en-US" sz="2000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Home Health care </a:t>
            </a:r>
            <a:r>
              <a:rPr lang="th-TH" sz="2000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รพ.สต</a:t>
            </a:r>
            <a:r>
              <a:rPr lang="en-US" sz="2000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 </a:t>
            </a:r>
            <a:endParaRPr lang="th-TH" sz="2000" b="1" dirty="0">
              <a:solidFill>
                <a:schemeClr val="tx1"/>
              </a:solidFill>
              <a:latin typeface="Angsana New" pitchFamily="18" charset="-34"/>
              <a:ea typeface="Angsana New" pitchFamily="18" charset="-34"/>
              <a:cs typeface="Angsana New" pitchFamily="18" charset="-34"/>
            </a:endParaRPr>
          </a:p>
          <a:p>
            <a:pPr>
              <a:defRPr/>
            </a:pPr>
            <a:r>
              <a:rPr lang="en-US" sz="2000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4.</a:t>
            </a:r>
            <a:r>
              <a:rPr lang="th-TH" sz="2000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 จัดทำแผ่นให้ความรู้ </a:t>
            </a:r>
          </a:p>
          <a:p>
            <a:pPr>
              <a:defRPr/>
            </a:pPr>
            <a:endParaRPr lang="th-TH" dirty="0">
              <a:solidFill>
                <a:schemeClr val="tx1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3" name="AutoShape 3"/>
          <p:cNvSpPr>
            <a:spLocks noChangeArrowheads="1"/>
          </p:cNvSpPr>
          <p:nvPr/>
        </p:nvSpPr>
        <p:spPr bwMode="auto">
          <a:xfrm>
            <a:off x="323850" y="2420938"/>
            <a:ext cx="8280400" cy="201612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th-TH" sz="2400" b="1">
                <a:solidFill>
                  <a:srgbClr val="FF33CC"/>
                </a:solidFill>
                <a:latin typeface="Angsana New" pitchFamily="18" charset="-34"/>
                <a:cs typeface="Angsana New" pitchFamily="18" charset="-34"/>
              </a:rPr>
              <a:t>ปี 2557</a:t>
            </a:r>
          </a:p>
          <a:p>
            <a:pPr>
              <a:defRPr/>
            </a:pP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1.</a:t>
            </a:r>
            <a:r>
              <a:rPr lang="th-TH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ปรับปรุง</a:t>
            </a: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CPG </a:t>
            </a:r>
            <a:r>
              <a:rPr lang="th-TH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การรักษาโรคปอดอุดกั้นเรื้อรัง</a:t>
            </a: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(Gold Guildeline)</a:t>
            </a:r>
          </a:p>
          <a:p>
            <a:pPr>
              <a:defRPr/>
            </a:pP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2.</a:t>
            </a:r>
            <a:r>
              <a:rPr lang="th-TH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ค้นหาและวิเคราะห์ปัญหารายบุคคล</a:t>
            </a: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,Self Health Group</a:t>
            </a:r>
            <a:endParaRPr lang="th-TH" sz="2000" b="1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pPr>
              <a:defRPr/>
            </a:pP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3.</a:t>
            </a:r>
            <a:r>
              <a:rPr lang="th-TH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จัดทำ </a:t>
            </a: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Conference case, Home visit </a:t>
            </a:r>
            <a:r>
              <a:rPr lang="th-TH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และ </a:t>
            </a: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Discharge Plan</a:t>
            </a:r>
            <a:r>
              <a:rPr lang="th-TH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 และมีรถรับส่งจาก อปท.</a:t>
            </a:r>
          </a:p>
          <a:p>
            <a:pPr>
              <a:defRPr/>
            </a:pP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4. </a:t>
            </a:r>
            <a:r>
              <a:rPr lang="th-TH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นวัตกรรม เช่น แจกตะเกียบวายุ</a:t>
            </a: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, </a:t>
            </a:r>
            <a:r>
              <a:rPr lang="th-TH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ห่วงใยแจกเบอร์โทร </a:t>
            </a: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,</a:t>
            </a:r>
            <a:r>
              <a:rPr lang="en-US" sz="2000" b="1">
                <a:solidFill>
                  <a:schemeClr val="tx1"/>
                </a:solidFill>
                <a:cs typeface="Angsana New" pitchFamily="18" charset="-34"/>
              </a:rPr>
              <a:t> </a:t>
            </a:r>
            <a:r>
              <a:rPr lang="th-TH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แจกถุงผ้าใส่ยา </a:t>
            </a: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,</a:t>
            </a:r>
            <a:r>
              <a:rPr lang="th-TH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จิตอาสา </a:t>
            </a: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“</a:t>
            </a:r>
            <a:r>
              <a:rPr lang="th-TH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เพื่อนช่วยเพื่อน  </a:t>
            </a: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Buddy </a:t>
            </a:r>
            <a:r>
              <a:rPr lang="th-TH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เดินทาง</a:t>
            </a:r>
          </a:p>
          <a:p>
            <a:pPr>
              <a:defRPr/>
            </a:pP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5.</a:t>
            </a:r>
            <a:r>
              <a:rPr lang="th-TH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รับรางวัล </a:t>
            </a:r>
            <a:r>
              <a:rPr lang="en-US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Best practice COPD </a:t>
            </a:r>
            <a:r>
              <a:rPr lang="th-TH" sz="2000" b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จาก สปสช เขต 3 เรื่องพัฒนาคุณภาพการดูแลผู้ป่วย</a:t>
            </a:r>
          </a:p>
          <a:p>
            <a:pPr>
              <a:defRPr/>
            </a:pPr>
            <a:endParaRPr lang="th-TH" sz="2000" b="1">
              <a:solidFill>
                <a:schemeClr val="tx1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817563" y="4652963"/>
            <a:ext cx="7740650" cy="1944687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2121FF">
                  <a:tint val="66000"/>
                  <a:satMod val="160000"/>
                </a:srgbClr>
              </a:gs>
              <a:gs pos="50000">
                <a:srgbClr val="2121FF">
                  <a:tint val="44500"/>
                  <a:satMod val="160000"/>
                </a:srgbClr>
              </a:gs>
              <a:gs pos="100000">
                <a:srgbClr val="2121FF">
                  <a:tint val="23500"/>
                  <a:satMod val="160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th-TH" b="1" dirty="0">
                <a:solidFill>
                  <a:srgbClr val="FF33CC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ปี 2558</a:t>
            </a:r>
            <a:endParaRPr lang="en-US" b="1" dirty="0">
              <a:solidFill>
                <a:srgbClr val="FF33CC"/>
              </a:solidFill>
              <a:latin typeface="Angsana New" pitchFamily="18" charset="-34"/>
              <a:ea typeface="Angsana New" pitchFamily="18" charset="-34"/>
              <a:cs typeface="Angsana New" pitchFamily="18" charset="-34"/>
            </a:endParaRPr>
          </a:p>
          <a:p>
            <a:pPr>
              <a:defRPr/>
            </a:pPr>
            <a:r>
              <a:rPr lang="th-TH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1.ปรับปรุงแบบการประเมินการใช้ยาในคลินิก</a:t>
            </a:r>
            <a:endParaRPr lang="en-US" b="1" dirty="0">
              <a:solidFill>
                <a:schemeClr val="tx1"/>
              </a:solidFill>
              <a:latin typeface="Angsana New" pitchFamily="18" charset="-34"/>
              <a:ea typeface="Angsana New" pitchFamily="18" charset="-34"/>
              <a:cs typeface="Angsana New" pitchFamily="18" charset="-34"/>
            </a:endParaRPr>
          </a:p>
          <a:p>
            <a:pPr>
              <a:defRPr/>
            </a:pPr>
            <a:r>
              <a:rPr lang="th-TH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2.จัดทีม  </a:t>
            </a:r>
            <a:r>
              <a:rPr lang="en-US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Rapid Response  after Admission  </a:t>
            </a:r>
            <a:r>
              <a:rPr lang="th-TH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เยี่ยม </a:t>
            </a:r>
            <a:r>
              <a:rPr lang="en-US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case admit</a:t>
            </a:r>
            <a:endParaRPr lang="th-TH" b="1" dirty="0">
              <a:solidFill>
                <a:schemeClr val="tx1"/>
              </a:solidFill>
              <a:latin typeface="Angsana New" pitchFamily="18" charset="-34"/>
              <a:ea typeface="Angsana New" pitchFamily="18" charset="-34"/>
              <a:cs typeface="Angsana New" pitchFamily="18" charset="-34"/>
            </a:endParaRPr>
          </a:p>
          <a:p>
            <a:pPr>
              <a:defRPr/>
            </a:pPr>
            <a:r>
              <a:rPr lang="en-US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3</a:t>
            </a:r>
            <a:r>
              <a:rPr lang="th-TH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.หาทุนสนับสนุนบริจาค </a:t>
            </a:r>
            <a:r>
              <a:rPr lang="en-US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mask </a:t>
            </a:r>
            <a:r>
              <a:rPr lang="th-TH" b="1" dirty="0">
                <a:solidFill>
                  <a:schemeClr val="tx1"/>
                </a:solidFill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ผ้า ให้ผู้ป่วยไว้พกติดตัว</a:t>
            </a:r>
          </a:p>
          <a:p>
            <a:pPr>
              <a:defRPr/>
            </a:pPr>
            <a:endParaRPr lang="th-TH" dirty="0">
              <a:solidFill>
                <a:schemeClr val="tx1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" name="วงรี 4"/>
          <p:cNvSpPr/>
          <p:nvPr/>
        </p:nvSpPr>
        <p:spPr>
          <a:xfrm>
            <a:off x="817563" y="44450"/>
            <a:ext cx="3249612" cy="647700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cs typeface="+mj-cs"/>
              </a:rPr>
              <a:t>กิจกรรมการพัฒนา</a:t>
            </a:r>
          </a:p>
        </p:txBody>
      </p:sp>
      <p:sp>
        <p:nvSpPr>
          <p:cNvPr id="7" name="ลูกศรโค้งลง 6"/>
          <p:cNvSpPr/>
          <p:nvPr/>
        </p:nvSpPr>
        <p:spPr>
          <a:xfrm rot="19837354">
            <a:off x="3937000" y="407988"/>
            <a:ext cx="1011238" cy="492125"/>
          </a:xfrm>
          <a:prstGeom prst="curvedDownArrow">
            <a:avLst>
              <a:gd name="adj1" fmla="val 25000"/>
              <a:gd name="adj2" fmla="val 50000"/>
              <a:gd name="adj3" fmla="val 21143"/>
            </a:avLst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chemeClr val="tx1"/>
              </a:solidFill>
            </a:endParaRPr>
          </a:p>
        </p:txBody>
      </p:sp>
      <p:sp>
        <p:nvSpPr>
          <p:cNvPr id="9" name="ลูกศรลง 8"/>
          <p:cNvSpPr/>
          <p:nvPr/>
        </p:nvSpPr>
        <p:spPr>
          <a:xfrm>
            <a:off x="7019925" y="1989138"/>
            <a:ext cx="360363" cy="431800"/>
          </a:xfrm>
          <a:prstGeom prst="downArrow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11" name="ลูกศรลง 10"/>
          <p:cNvSpPr/>
          <p:nvPr/>
        </p:nvSpPr>
        <p:spPr>
          <a:xfrm>
            <a:off x="4687888" y="4437063"/>
            <a:ext cx="315912" cy="215900"/>
          </a:xfrm>
          <a:prstGeom prst="downArrow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มุมมน 2"/>
          <p:cNvSpPr/>
          <p:nvPr/>
        </p:nvSpPr>
        <p:spPr>
          <a:xfrm>
            <a:off x="3059113" y="549275"/>
            <a:ext cx="3530600" cy="792163"/>
          </a:xfrm>
          <a:prstGeom prst="roundRect">
            <a:avLst/>
          </a:prstGeom>
          <a:solidFill>
            <a:srgbClr val="F151A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cs typeface="+mj-cs"/>
              </a:rPr>
              <a:t>กิจกรรมการพัฒนาปี 2559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00113" y="1730375"/>
            <a:ext cx="7704137" cy="347662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1.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จัดทำ 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CPG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การดูแลผู้ป่วยโรคปอดอุดกั้นเรื้อรัง ในเครือข่ายบริการสุขภาพอำเภอสามง่าม </a:t>
            </a:r>
            <a:endParaRPr lang="en-US" sz="2400" b="1" dirty="0">
              <a:latin typeface="Angsana New" pitchFamily="18" charset="-34"/>
              <a:cs typeface="Angsana New" pitchFamily="18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2.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พัฒนาศักยภาพเจ้าหน้าที่ รพ.สต </a:t>
            </a:r>
            <a:endParaRPr lang="en-US" sz="2400" b="1" dirty="0">
              <a:latin typeface="Angsana New" pitchFamily="18" charset="-34"/>
              <a:cs typeface="Angsana New" pitchFamily="18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3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.เพิ่มกรอบยาโรค 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COPD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ที่ รพ.สต.  </a:t>
            </a:r>
            <a:endParaRPr lang="en-US" sz="2400" b="1" dirty="0">
              <a:latin typeface="Angsana New" pitchFamily="18" charset="-34"/>
              <a:cs typeface="Angsana New" pitchFamily="18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4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. จัดบริการ </a:t>
            </a:r>
            <a:r>
              <a:rPr lang="en-US" sz="2400" b="1" dirty="0" err="1">
                <a:latin typeface="Angsana New" pitchFamily="18" charset="-34"/>
                <a:cs typeface="Angsana New" pitchFamily="18" charset="-34"/>
              </a:rPr>
              <a:t>Modifiled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 clinic COPD 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ที่ รพ.สต.	 </a:t>
            </a:r>
            <a:endParaRPr lang="en-US" sz="2400" b="1" dirty="0">
              <a:latin typeface="Angsana New" pitchFamily="18" charset="-34"/>
              <a:cs typeface="Angsana New" pitchFamily="18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5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.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400" b="1" dirty="0" err="1">
                <a:latin typeface="Angsana New" pitchFamily="18" charset="-34"/>
                <a:cs typeface="Angsana New" pitchFamily="18" charset="-34"/>
              </a:rPr>
              <a:t>line+mail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Group  COPD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เครือข่ายบริการสุขภาพอำเภอสามง่าม </a:t>
            </a:r>
            <a:endParaRPr lang="en-US" sz="2400" b="1" dirty="0">
              <a:latin typeface="Angsana New" pitchFamily="18" charset="-34"/>
              <a:cs typeface="Angsana New" pitchFamily="18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6.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จัดทำไวนิลการดูแลผู้ป่วยโรคปอดอุดกั้นเรื้อรังติดไว้ในชุมชน </a:t>
            </a:r>
            <a:endParaRPr lang="en-US" sz="2400" b="1" dirty="0">
              <a:latin typeface="Angsana New" pitchFamily="18" charset="-34"/>
              <a:cs typeface="Angsana New" pitchFamily="18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7.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ส่งข้อมูลการเยี่ยมบ้านผ่านระบบ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 COC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ให้ รพ.สต. </a:t>
            </a:r>
            <a:endParaRPr lang="en-US" sz="2400" b="1" dirty="0">
              <a:latin typeface="Angsana New" pitchFamily="18" charset="-34"/>
              <a:cs typeface="Angsana New" pitchFamily="18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8.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คืนข้อมูล รับฟังข้อเสนอแนะจากชุมชน เพื่อวางแผนการดูแลผู้ป่วยโดยชุมชนมีส่วนร่วม </a:t>
            </a:r>
            <a:endParaRPr lang="en-US" sz="2400" b="1" dirty="0">
              <a:latin typeface="Angsana New" pitchFamily="18" charset="-34"/>
              <a:cs typeface="Angsana New" pitchFamily="18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dirty="0"/>
          </a:p>
        </p:txBody>
      </p:sp>
      <p:pic>
        <p:nvPicPr>
          <p:cNvPr id="12294" name="Picture 6" descr="http://www.dek-d.com/contentimg/tae/ed_pin3_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8" y="-1036638"/>
            <a:ext cx="1255712" cy="81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แผนผังลำดับงาน: เทปเจาะรู 1"/>
          <p:cNvSpPr/>
          <p:nvPr/>
        </p:nvSpPr>
        <p:spPr>
          <a:xfrm>
            <a:off x="2357438" y="1857375"/>
            <a:ext cx="4968875" cy="1871663"/>
          </a:xfrm>
          <a:prstGeom prst="flowChartPunchedTape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dirty="0"/>
              <a:t>การวัดผลและการเปลี่ยนแปลง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500063" y="428625"/>
            <a:ext cx="8286750" cy="984250"/>
          </a:xfrm>
          <a:prstGeom prst="rect">
            <a:avLst/>
          </a:prstGeom>
          <a:solidFill>
            <a:srgbClr val="2121FF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solidFill>
                  <a:schemeClr val="bg1"/>
                </a:solidFill>
              </a:rPr>
              <a:t>ผลลัพธ์ผู้ป่วย </a:t>
            </a:r>
            <a:r>
              <a:rPr lang="en-US" b="1" dirty="0">
                <a:solidFill>
                  <a:schemeClr val="bg1"/>
                </a:solidFill>
              </a:rPr>
              <a:t>COPD</a:t>
            </a:r>
            <a:endParaRPr lang="th-TH" b="1" dirty="0">
              <a:solidFill>
                <a:schemeClr val="bg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solidFill>
                  <a:schemeClr val="bg1"/>
                </a:solidFill>
              </a:rPr>
              <a:t>ที่มา </a:t>
            </a:r>
            <a:r>
              <a:rPr lang="en-US" b="1" dirty="0" err="1">
                <a:solidFill>
                  <a:schemeClr val="bg1"/>
                </a:solidFill>
              </a:rPr>
              <a:t>ER,Admit,Re</a:t>
            </a:r>
            <a:r>
              <a:rPr lang="en-US" b="1" dirty="0">
                <a:solidFill>
                  <a:schemeClr val="bg1"/>
                </a:solidFill>
              </a:rPr>
              <a:t>-admit </a:t>
            </a:r>
            <a:r>
              <a:rPr lang="th-TH" b="1" dirty="0">
                <a:solidFill>
                  <a:schemeClr val="bg1"/>
                </a:solidFill>
              </a:rPr>
              <a:t>ใน </a:t>
            </a:r>
            <a:r>
              <a:rPr lang="en-US" b="1" dirty="0">
                <a:solidFill>
                  <a:schemeClr val="bg1"/>
                </a:solidFill>
              </a:rPr>
              <a:t>28 </a:t>
            </a:r>
            <a:r>
              <a:rPr lang="th-TH" b="1" dirty="0">
                <a:solidFill>
                  <a:schemeClr val="bg1"/>
                </a:solidFill>
              </a:rPr>
              <a:t>วัน</a:t>
            </a:r>
            <a:r>
              <a:rPr lang="en-US" b="1" dirty="0">
                <a:solidFill>
                  <a:schemeClr val="bg1"/>
                </a:solidFill>
              </a:rPr>
              <a:t>,Cardiac arrest</a:t>
            </a:r>
            <a:endParaRPr lang="th-TH" b="1" dirty="0">
              <a:solidFill>
                <a:schemeClr val="bg1"/>
              </a:solidFill>
            </a:endParaRPr>
          </a:p>
        </p:txBody>
      </p:sp>
      <p:graphicFrame>
        <p:nvGraphicFramePr>
          <p:cNvPr id="14339" name="แผนภูมิ 2"/>
          <p:cNvGraphicFramePr>
            <a:graphicFrameLocks/>
          </p:cNvGraphicFramePr>
          <p:nvPr/>
        </p:nvGraphicFramePr>
        <p:xfrm>
          <a:off x="714375" y="1571625"/>
          <a:ext cx="8072438" cy="437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0" r:id="rId3" imgW="8071804" imgH="4371211" progId="Excel.Chart.8">
                  <p:embed/>
                </p:oleObj>
              </mc:Choice>
              <mc:Fallback>
                <p:oleObj r:id="rId3" imgW="8071804" imgH="4371211" progId="Excel.Chart.8">
                  <p:embed/>
                  <p:pic>
                    <p:nvPicPr>
                      <p:cNvPr id="0" name="แผนภูมิ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375" y="1571625"/>
                        <a:ext cx="8072438" cy="4370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มุมมน 1"/>
          <p:cNvSpPr/>
          <p:nvPr/>
        </p:nvSpPr>
        <p:spPr>
          <a:xfrm>
            <a:off x="2571750" y="285750"/>
            <a:ext cx="3816350" cy="576263"/>
          </a:xfrm>
          <a:prstGeom prst="roundRect">
            <a:avLst/>
          </a:prstGeom>
          <a:solidFill>
            <a:srgbClr val="F151A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บทเรียนที่ได้รับ</a:t>
            </a:r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500034" y="1643050"/>
            <a:ext cx="8429655" cy="267765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cs typeface="+mj-cs"/>
              </a:rPr>
              <a:t>1.</a:t>
            </a:r>
            <a:r>
              <a:rPr lang="th-TH" dirty="0">
                <a:cs typeface="+mj-cs"/>
              </a:rPr>
              <a:t>การสนับสนุนของผู้บริหาร (คน เงิน ของ และการพัฒนาศักยภาพด้านวิชาการ) </a:t>
            </a:r>
            <a:endParaRPr lang="en-US" dirty="0"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cs typeface="+mj-cs"/>
              </a:rPr>
              <a:t>2.</a:t>
            </a:r>
            <a:r>
              <a:rPr lang="th-TH" dirty="0">
                <a:cs typeface="+mj-cs"/>
              </a:rPr>
              <a:t>การจัดระบบบริการโดยใช้</a:t>
            </a:r>
            <a:r>
              <a:rPr lang="th-TH" dirty="0" err="1">
                <a:cs typeface="+mj-cs"/>
              </a:rPr>
              <a:t>ทีมสห</a:t>
            </a:r>
            <a:r>
              <a:rPr lang="th-TH" dirty="0">
                <a:cs typeface="+mj-cs"/>
              </a:rPr>
              <a:t>วิชาชีพในเครือข่ายและชุมชนมีส่วนร่วม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dirty="0">
                <a:cs typeface="+mj-cs"/>
              </a:rPr>
              <a:t>     การประสานงานที่ดี มีช่องทางการสื่อสารที่รวดเร็ว  </a:t>
            </a:r>
            <a:endParaRPr lang="en-US" dirty="0"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cs typeface="+mj-cs"/>
              </a:rPr>
              <a:t>3.</a:t>
            </a:r>
            <a:r>
              <a:rPr lang="th-TH" dirty="0">
                <a:cs typeface="+mj-cs"/>
              </a:rPr>
              <a:t>การเก็บข้อมูล และประเมินผลเป็นระยะ  ทำให้การพัฒนาระบบบริการได้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dirty="0">
                <a:cs typeface="+mj-cs"/>
              </a:rPr>
              <a:t>     ต่อเนื่องและครอบคลุม </a:t>
            </a:r>
            <a:endParaRPr lang="en-US" dirty="0"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cs typeface="+mj-cs"/>
              </a:rPr>
              <a:t>4.</a:t>
            </a:r>
            <a:r>
              <a:rPr lang="th-TH" dirty="0">
                <a:cs typeface="+mj-cs"/>
              </a:rPr>
              <a:t>การทำงานเป็น</a:t>
            </a:r>
            <a:r>
              <a:rPr lang="th-TH" dirty="0" err="1">
                <a:cs typeface="+mj-cs"/>
              </a:rPr>
              <a:t>ทีมสห</a:t>
            </a:r>
            <a:r>
              <a:rPr lang="th-TH" dirty="0">
                <a:cs typeface="+mj-cs"/>
              </a:rPr>
              <a:t>วิชาชีพ ทำให้การดูแลผู้ป่วยมีประสิทธิภาพมากขึ้น </a:t>
            </a:r>
            <a:endParaRPr lang="th-TH" b="1" dirty="0">
              <a:solidFill>
                <a:schemeClr val="tx1"/>
              </a:solidFill>
              <a:latin typeface="TH SarabunPSK" pitchFamily="34" charset="-34"/>
              <a:cs typeface="+mj-cs"/>
            </a:endParaRPr>
          </a:p>
        </p:txBody>
      </p:sp>
      <p:sp>
        <p:nvSpPr>
          <p:cNvPr id="15366" name="Rectangle 2"/>
          <p:cNvSpPr>
            <a:spLocks noChangeArrowheads="1"/>
          </p:cNvSpPr>
          <p:nvPr/>
        </p:nvSpPr>
        <p:spPr bwMode="auto">
          <a:xfrm>
            <a:off x="0" y="-33338"/>
            <a:ext cx="184150" cy="523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5367" name="Rectangle 1"/>
          <p:cNvSpPr>
            <a:spLocks noChangeArrowheads="1"/>
          </p:cNvSpPr>
          <p:nvPr/>
        </p:nvSpPr>
        <p:spPr bwMode="auto">
          <a:xfrm>
            <a:off x="0" y="0"/>
            <a:ext cx="6794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indent="457200"/>
            <a:r>
              <a:rPr lang="th-TH" altLang="ja-JP" sz="1600">
                <a:latin typeface="Angsana New" pitchFamily="18" charset="-34"/>
                <a:ea typeface="MS Mincho" pitchFamily="49" charset="-128"/>
              </a:rPr>
              <a:t> </a:t>
            </a:r>
            <a:endParaRPr lang="th-TH" altLang="ja-JP">
              <a:cs typeface="HGｺﾞｼｯｸE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857224" y="5357826"/>
            <a:ext cx="7000924" cy="781752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th-TH" sz="1600" b="1" dirty="0">
                <a:solidFill>
                  <a:srgbClr val="002060"/>
                </a:solidFill>
                <a:latin typeface="Angsana New" pitchFamily="18" charset="-34"/>
                <a:cs typeface="Times New Roman" pitchFamily="18" charset="0"/>
              </a:rPr>
              <a:t>หลักฐานเชิงประจักษ์  </a:t>
            </a:r>
            <a:r>
              <a:rPr lang="en-US" sz="1600" dirty="0">
                <a:solidFill>
                  <a:srgbClr val="002060"/>
                </a:solidFill>
                <a:latin typeface="Angsana New" pitchFamily="18" charset="-34"/>
                <a:cs typeface="Times New Roman" pitchFamily="18" charset="0"/>
              </a:rPr>
              <a:t>:</a:t>
            </a:r>
            <a:r>
              <a:rPr lang="th-TH" sz="1600" dirty="0">
                <a:solidFill>
                  <a:srgbClr val="002060"/>
                </a:solidFill>
                <a:latin typeface="Angsana New" pitchFamily="18" charset="-34"/>
                <a:cs typeface="Times New Roman" pitchFamily="18" charset="0"/>
              </a:rPr>
              <a:t>  </a:t>
            </a:r>
            <a:r>
              <a:rPr lang="en-US" sz="1600" dirty="0">
                <a:solidFill>
                  <a:srgbClr val="002060"/>
                </a:solidFill>
                <a:latin typeface="Angsana New" pitchFamily="18" charset="-34"/>
                <a:cs typeface="Times New Roman" pitchFamily="18" charset="0"/>
              </a:rPr>
              <a:t>CPG </a:t>
            </a:r>
            <a:r>
              <a:rPr lang="th-TH" sz="1600" dirty="0">
                <a:solidFill>
                  <a:srgbClr val="002060"/>
                </a:solidFill>
                <a:latin typeface="Angsana New" pitchFamily="18" charset="-34"/>
                <a:cs typeface="Times New Roman" pitchFamily="18" charset="0"/>
              </a:rPr>
              <a:t> การรักษาโรคปอดอุดกั้นเรื้อรัง</a:t>
            </a:r>
            <a:r>
              <a:rPr lang="en-US" sz="1600" dirty="0">
                <a:solidFill>
                  <a:srgbClr val="002060"/>
                </a:solidFill>
                <a:latin typeface="Angsana New" pitchFamily="18" charset="-34"/>
                <a:cs typeface="Times New Roman" pitchFamily="18" charset="0"/>
              </a:rPr>
              <a:t> (Gold </a:t>
            </a:r>
            <a:r>
              <a:rPr lang="en-US" sz="1600" dirty="0" err="1">
                <a:solidFill>
                  <a:srgbClr val="002060"/>
                </a:solidFill>
                <a:latin typeface="Angsana New" pitchFamily="18" charset="-34"/>
                <a:cs typeface="Times New Roman" pitchFamily="18" charset="0"/>
              </a:rPr>
              <a:t>Guildeline</a:t>
            </a:r>
            <a:r>
              <a:rPr lang="en-US" sz="1600" dirty="0">
                <a:solidFill>
                  <a:srgbClr val="002060"/>
                </a:solidFill>
                <a:latin typeface="Angsana New" pitchFamily="18" charset="-34"/>
                <a:cs typeface="Times New Roman" pitchFamily="18" charset="0"/>
              </a:rPr>
              <a:t>)</a:t>
            </a:r>
            <a:endParaRPr lang="th-TH" sz="1600" dirty="0">
              <a:solidFill>
                <a:srgbClr val="002060"/>
              </a:solidFill>
              <a:latin typeface="Angsana New" pitchFamily="18" charset="-34"/>
              <a:cs typeface="Times New Roman" pitchFamily="18" charset="0"/>
            </a:endParaRPr>
          </a:p>
          <a:p>
            <a:pPr algn="ctr">
              <a:defRPr/>
            </a:pPr>
            <a:r>
              <a:rPr lang="th-TH" sz="1600" dirty="0" err="1">
                <a:solidFill>
                  <a:srgbClr val="002060"/>
                </a:solidFill>
                <a:latin typeface="Angsana New" pitchFamily="18" charset="-34"/>
                <a:cs typeface="Times New Roman" pitchFamily="18" charset="0"/>
              </a:rPr>
              <a:t>นเครือข่าย</a:t>
            </a:r>
            <a:r>
              <a:rPr lang="th-TH" sz="1600" dirty="0">
                <a:solidFill>
                  <a:srgbClr val="002060"/>
                </a:solidFill>
                <a:latin typeface="Angsana New" pitchFamily="18" charset="-34"/>
                <a:cs typeface="Times New Roman" pitchFamily="18" charset="0"/>
              </a:rPr>
              <a:t>บริการสุขภาพอำเภอสามง่าม,ข้อมูลจาก </a:t>
            </a:r>
            <a:r>
              <a:rPr lang="en-US" sz="1600" dirty="0" err="1">
                <a:solidFill>
                  <a:srgbClr val="002060"/>
                </a:solidFill>
                <a:latin typeface="Angsana New" pitchFamily="18" charset="-34"/>
                <a:cs typeface="Times New Roman" pitchFamily="18" charset="0"/>
              </a:rPr>
              <a:t>Hos-xp</a:t>
            </a:r>
            <a:endParaRPr lang="en-US" sz="1600" dirty="0">
              <a:solidFill>
                <a:srgbClr val="002060"/>
              </a:solidFill>
              <a:latin typeface="Arial" pitchFamily="34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0" y="0"/>
            <a:ext cx="110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th-TH" altLang="ja-JP" sz="1600" b="1">
                <a:latin typeface="Angsana New" pitchFamily="18" charset="-34"/>
                <a:ea typeface="MS Mincho" pitchFamily="49" charset="-128"/>
              </a:rPr>
              <a:t> </a:t>
            </a:r>
            <a:endParaRPr lang="en-US" altLang="ja-JP" sz="900">
              <a:cs typeface="HGｺﾞｼｯｸE"/>
            </a:endParaRPr>
          </a:p>
          <a:p>
            <a:pPr eaLnBrk="0" hangingPunct="0"/>
            <a:r>
              <a:rPr lang="en-US" altLang="ja-JP" sz="1600">
                <a:latin typeface="Angsana New" pitchFamily="18" charset="-34"/>
                <a:ea typeface="MS Mincho" pitchFamily="49" charset="-128"/>
              </a:rPr>
              <a:t>	</a:t>
            </a:r>
            <a:endParaRPr lang="th-TH" altLang="ja-JP">
              <a:cs typeface="HGｺﾞｼｯｸE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714375" y="1470025"/>
            <a:ext cx="8143875" cy="2924175"/>
          </a:xfrm>
          <a:prstGeom prst="rect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defRPr/>
            </a:pPr>
            <a:r>
              <a:rPr lang="th-TH" altLang="ja-JP" sz="1600" b="1" dirty="0">
                <a:solidFill>
                  <a:schemeClr val="tx1"/>
                </a:solidFill>
                <a:latin typeface="Angsana New" pitchFamily="18" charset="-34"/>
                <a:ea typeface="MS Mincho" pitchFamily="49" charset="-128"/>
                <a:cs typeface="Angsana New" pitchFamily="18" charset="-34"/>
              </a:rPr>
              <a:t> </a:t>
            </a:r>
            <a:endParaRPr lang="en-US" altLang="ja-JP" sz="24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2400" b="1" dirty="0">
                <a:solidFill>
                  <a:schemeClr val="tx1"/>
                </a:solidFill>
                <a:latin typeface="Angsana New" pitchFamily="18" charset="-34"/>
                <a:ea typeface="MS Mincho" pitchFamily="49" charset="-128"/>
                <a:cs typeface="Angsana New" pitchFamily="18" charset="-34"/>
              </a:rPr>
              <a:t>    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 1.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ค้นหากลุ่มเสี่ยง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COPD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และผู้ป่วยรายใหม่ เพื่อป้องกัน ชะลอการดำเนินของโรค โดย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        ตำบลต้นแบบเพื่อนำร่อง ต.หนองโสน ร่วมกับโครงการลดละเลิกบุหรี่ในชุมชนของ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        ตำบลหนองโสน </a:t>
            </a:r>
            <a:endParaRPr lang="en-US" sz="2400" b="1" dirty="0">
              <a:latin typeface="Angsana New" pitchFamily="18" charset="-34"/>
              <a:cs typeface="Angsana New" pitchFamily="18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    2.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นักกายภาพจัดทำโปรแกรมการฟื้นฟูสมรรถภาพปอดให้กับผู้ป่วยแต่ละคน </a:t>
            </a:r>
            <a:endParaRPr lang="en-US" sz="2400" b="1" dirty="0">
              <a:latin typeface="Angsana New" pitchFamily="18" charset="-34"/>
              <a:cs typeface="Angsana New" pitchFamily="18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    3.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ประเมินผลการดูแลผู้ป่วย 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COPD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เปรียบเทียบระหว่างในคลินิกโรงพยาบาลและ </a:t>
            </a:r>
            <a:endParaRPr lang="en-US" sz="2400" b="1" dirty="0">
              <a:latin typeface="Angsana New" pitchFamily="18" charset="-34"/>
              <a:cs typeface="Angsana New" pitchFamily="18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        </a:t>
            </a:r>
            <a:r>
              <a:rPr lang="en-US" sz="2400" b="1" dirty="0" err="1">
                <a:latin typeface="Angsana New" pitchFamily="18" charset="-34"/>
                <a:cs typeface="Angsana New" pitchFamily="18" charset="-34"/>
              </a:rPr>
              <a:t>Modifiled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 clinic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COPD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ที่ รพ.สต. เพื่อทบทวนและวางแผนการดูแลผู้ป่วยได้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       ครอบคลุมตามมาตรฐาน </a:t>
            </a:r>
            <a:endParaRPr lang="th-TH" altLang="ja-JP" sz="24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28926" y="500042"/>
            <a:ext cx="3500451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altLang="ja-JP" sz="3600" b="1" dirty="0">
                <a:latin typeface="Angsana New" pitchFamily="18" charset="-34"/>
                <a:ea typeface="MS Mincho" pitchFamily="49" charset="-128"/>
                <a:cs typeface="Angsana New" pitchFamily="18" charset="-34"/>
              </a:rPr>
              <a:t>สิ่งที่อยากพัฒนาต่อ</a:t>
            </a:r>
            <a:endParaRPr lang="en-US" altLang="ja-JP" sz="3600" dirty="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1" name="สี่เหลี่ยมมุมมน 10"/>
          <p:cNvSpPr/>
          <p:nvPr/>
        </p:nvSpPr>
        <p:spPr>
          <a:xfrm>
            <a:off x="785786" y="5214950"/>
            <a:ext cx="7604149" cy="88263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2400" b="1">
                <a:solidFill>
                  <a:schemeClr val="tx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</a:p>
          <a:p>
            <a:pPr algn="ctr">
              <a:defRPr/>
            </a:pPr>
            <a:r>
              <a:rPr lang="th-TH" sz="2000" b="1">
                <a:solidFill>
                  <a:srgbClr val="BE0288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ติดต่อทีมงาน </a:t>
            </a:r>
            <a:r>
              <a:rPr lang="en-US" sz="2000" b="1">
                <a:solidFill>
                  <a:srgbClr val="BE0288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: </a:t>
            </a:r>
            <a:r>
              <a:rPr lang="th-TH" sz="2000" b="1">
                <a:solidFill>
                  <a:srgbClr val="BE0288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ทีมคลินิกโรคปอดอุดกั้นเรื้อรัง รพ.สามง่าม  104 ม.5 ต.สามง่าม อ.สามง่าม จ.พิจิตร  </a:t>
            </a:r>
          </a:p>
          <a:p>
            <a:pPr algn="ctr">
              <a:defRPr/>
            </a:pPr>
            <a:r>
              <a:rPr lang="th-TH" sz="2000" b="1">
                <a:solidFill>
                  <a:srgbClr val="2121FF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เบอร์โทรที่ทำงาน  056-691240 ต่อ 209 </a:t>
            </a:r>
            <a:r>
              <a:rPr lang="en-US" sz="2000" b="1">
                <a:solidFill>
                  <a:srgbClr val="2121FF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email: _kot@hotmail.co.th</a:t>
            </a:r>
            <a:endParaRPr lang="en-US" sz="2000" b="1">
              <a:solidFill>
                <a:srgbClr val="2121FF"/>
              </a:solidFill>
              <a:latin typeface="Arial" pitchFamily="34" charset="0"/>
              <a:ea typeface="Times New Roman" pitchFamily="18" charset="0"/>
              <a:cs typeface="Cordia New" pitchFamily="34" charset="-34"/>
            </a:endParaRPr>
          </a:p>
          <a:p>
            <a:pPr algn="ctr">
              <a:defRPr/>
            </a:pPr>
            <a:endParaRPr lang="th-TH" b="1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16394" name="Picture 7" descr="ผลการค้นหารูปภาพสำหรับ รูปการ์ตูนเป็นทีม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2786063"/>
            <a:ext cx="984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ชื่อเรื่อง 1"/>
          <p:cNvSpPr>
            <a:spLocks noGrp="1"/>
          </p:cNvSpPr>
          <p:nvPr>
            <p:ph type="title" idx="4294967295"/>
          </p:nvPr>
        </p:nvSpPr>
        <p:spPr>
          <a:xfrm>
            <a:off x="4929190" y="5429264"/>
            <a:ext cx="3857652" cy="642934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b="1" i="1" dirty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</a:rPr>
              <a:t>THANK YOU</a:t>
            </a:r>
            <a:endParaRPr lang="th-TH" b="1" i="1" dirty="0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</a:endParaRPr>
          </a:p>
        </p:txBody>
      </p:sp>
      <p:pic>
        <p:nvPicPr>
          <p:cNvPr id="17411" name="Picture 54" descr="ผลการค้นหารูปภาพสำหรับ รูปการ์ตูนเป็นทีม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2786063"/>
            <a:ext cx="214312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AutoShape 5" descr="ผลการค้นหารูปภาพสำหรับ รูปการ์ตูนเป็นทีม"/>
          <p:cNvSpPr>
            <a:spLocks noChangeAspect="1" noChangeArrowheads="1"/>
          </p:cNvSpPr>
          <p:nvPr/>
        </p:nvSpPr>
        <p:spPr bwMode="auto">
          <a:xfrm>
            <a:off x="173038" y="-212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7413" name="AutoShape 7" descr="ผลการค้นหารูปภาพสำหรับ รูปการ์ตูนเป็นทีม"/>
          <p:cNvSpPr>
            <a:spLocks noChangeAspect="1" noChangeArrowheads="1"/>
          </p:cNvSpPr>
          <p:nvPr/>
        </p:nvSpPr>
        <p:spPr bwMode="auto">
          <a:xfrm>
            <a:off x="173038" y="-212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pic>
        <p:nvPicPr>
          <p:cNvPr id="17414" name="Picture 9" descr="ผลการค้นหารูปภาพสำหรับ รูปการ์ตูนเป็นทีม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357188"/>
            <a:ext cx="4822825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ลูกศรโค้งลง 8"/>
          <p:cNvSpPr/>
          <p:nvPr/>
        </p:nvSpPr>
        <p:spPr>
          <a:xfrm rot="2318705">
            <a:off x="5324475" y="2274888"/>
            <a:ext cx="1571625" cy="671512"/>
          </a:xfrm>
          <a:prstGeom prst="curvedDownArrow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จุดที่สุด">
  <a:themeElements>
    <a:clrScheme name="จุดที่สุด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จุดที่สุด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จุดที่สุด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1002</TotalTime>
  <Words>582</Words>
  <Application>Microsoft Office PowerPoint</Application>
  <PresentationFormat>นำเสนอทางหน้าจอ (4:3)</PresentationFormat>
  <Paragraphs>103</Paragraphs>
  <Slides>10</Slides>
  <Notes>0</Notes>
  <HiddenSlides>0</HiddenSlides>
  <MMClips>0</MMClips>
  <ScaleCrop>false</ScaleCrop>
  <HeadingPairs>
    <vt:vector size="8" baseType="variant">
      <vt:variant>
        <vt:lpstr>แบบอักษรที่ถูกใช้</vt:lpstr>
      </vt:variant>
      <vt:variant>
        <vt:i4>11</vt:i4>
      </vt:variant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10</vt:i4>
      </vt:variant>
    </vt:vector>
  </HeadingPairs>
  <TitlesOfParts>
    <vt:vector size="23" baseType="lpstr">
      <vt:lpstr>Arial</vt:lpstr>
      <vt:lpstr>Angsana New</vt:lpstr>
      <vt:lpstr>Gill Sans MT</vt:lpstr>
      <vt:lpstr>Cordia New</vt:lpstr>
      <vt:lpstr>Wingdings 2</vt:lpstr>
      <vt:lpstr>Verdana</vt:lpstr>
      <vt:lpstr>Calibri</vt:lpstr>
      <vt:lpstr>TH SarabunPSK</vt:lpstr>
      <vt:lpstr>MS Mincho</vt:lpstr>
      <vt:lpstr>HGｺﾞｼｯｸE</vt:lpstr>
      <vt:lpstr>Times New Roman</vt:lpstr>
      <vt:lpstr>จุดที่สุด</vt:lpstr>
      <vt:lpstr>แผนภูมิ Microsoft Office Excel</vt:lpstr>
      <vt:lpstr>งานนำเสนอ PowerPoint</vt:lpstr>
      <vt:lpstr>ผู้ป่วย COPD จำนวน 167 คน      รับบริการคลินิก COPD 119 คน  คิดเป็นร้อยละ 71.26      รพ.สต.  6   แห่ง </vt:lpstr>
      <vt:lpstr>สถานการณ์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DarkUser</dc:creator>
  <cp:lastModifiedBy>Ratz</cp:lastModifiedBy>
  <cp:revision>223</cp:revision>
  <dcterms:created xsi:type="dcterms:W3CDTF">2014-03-15T05:45:01Z</dcterms:created>
  <dcterms:modified xsi:type="dcterms:W3CDTF">2017-03-20T07:43:42Z</dcterms:modified>
</cp:coreProperties>
</file>