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Default Extension="gif" ContentType="image/gif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  <p:sldMasterId id="2147483887" r:id="rId2"/>
  </p:sldMasterIdLst>
  <p:notesMasterIdLst>
    <p:notesMasterId r:id="rId43"/>
  </p:notesMasterIdLst>
  <p:handoutMasterIdLst>
    <p:handoutMasterId r:id="rId44"/>
  </p:handoutMasterIdLst>
  <p:sldIdLst>
    <p:sldId id="745" r:id="rId3"/>
    <p:sldId id="824" r:id="rId4"/>
    <p:sldId id="812" r:id="rId5"/>
    <p:sldId id="811" r:id="rId6"/>
    <p:sldId id="814" r:id="rId7"/>
    <p:sldId id="825" r:id="rId8"/>
    <p:sldId id="817" r:id="rId9"/>
    <p:sldId id="818" r:id="rId10"/>
    <p:sldId id="826" r:id="rId11"/>
    <p:sldId id="816" r:id="rId12"/>
    <p:sldId id="815" r:id="rId13"/>
    <p:sldId id="820" r:id="rId14"/>
    <p:sldId id="821" r:id="rId15"/>
    <p:sldId id="822" r:id="rId16"/>
    <p:sldId id="823" r:id="rId17"/>
    <p:sldId id="732" r:id="rId18"/>
    <p:sldId id="688" r:id="rId19"/>
    <p:sldId id="753" r:id="rId20"/>
    <p:sldId id="755" r:id="rId21"/>
    <p:sldId id="690" r:id="rId22"/>
    <p:sldId id="691" r:id="rId23"/>
    <p:sldId id="692" r:id="rId24"/>
    <p:sldId id="760" r:id="rId25"/>
    <p:sldId id="694" r:id="rId26"/>
    <p:sldId id="802" r:id="rId27"/>
    <p:sldId id="803" r:id="rId28"/>
    <p:sldId id="758" r:id="rId29"/>
    <p:sldId id="809" r:id="rId30"/>
    <p:sldId id="810" r:id="rId31"/>
    <p:sldId id="806" r:id="rId32"/>
    <p:sldId id="807" r:id="rId33"/>
    <p:sldId id="808" r:id="rId34"/>
    <p:sldId id="832" r:id="rId35"/>
    <p:sldId id="804" r:id="rId36"/>
    <p:sldId id="805" r:id="rId37"/>
    <p:sldId id="827" r:id="rId38"/>
    <p:sldId id="828" r:id="rId39"/>
    <p:sldId id="831" r:id="rId40"/>
    <p:sldId id="830" r:id="rId41"/>
    <p:sldId id="731" r:id="rId42"/>
  </p:sldIdLst>
  <p:sldSz cx="9144000" cy="6858000" type="screen4x3"/>
  <p:notesSz cx="10234613" cy="70993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JasmineUPC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JasmineUPC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JasmineUPC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JasmineUPC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JasmineUPC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JasmineUPC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JasmineUPC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JasmineUPC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JasmineUPC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00"/>
    <a:srgbClr val="FF66CC"/>
    <a:srgbClr val="00CC00"/>
    <a:srgbClr val="000066"/>
    <a:srgbClr val="FFC1C2"/>
    <a:srgbClr val="FF7C80"/>
    <a:srgbClr val="CCECFF"/>
    <a:srgbClr val="99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0635" autoAdjust="0"/>
  </p:normalViewPr>
  <p:slideViewPr>
    <p:cSldViewPr>
      <p:cViewPr>
        <p:scale>
          <a:sx n="73" d="100"/>
          <a:sy n="73" d="100"/>
        </p:scale>
        <p:origin x="-129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3F33EE-88C7-4BC8-901B-9EA691F8C80E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D2491465-BE1E-470A-B2CB-53E18FAB1E76}">
      <dgm:prSet phldrT="[ข้อความ]" custT="1"/>
      <dgm:spPr/>
      <dgm:t>
        <a:bodyPr/>
        <a:lstStyle/>
        <a:p>
          <a:r>
            <a:rPr lang="th-TH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การประเมินผู้รับบริการ</a:t>
          </a:r>
          <a:endParaRPr lang="en-US" sz="2800" dirty="0" smtClean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  <a:p>
          <a:r>
            <a:rPr lang="en-US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Assessment</a:t>
          </a:r>
          <a:endParaRPr lang="th-TH" sz="28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0FE3155E-F745-48D4-A37E-86B86446214A}" type="parTrans" cxnId="{B1BD9F9A-6A18-447B-B08D-F1552137C146}">
      <dgm:prSet/>
      <dgm:spPr/>
      <dgm:t>
        <a:bodyPr/>
        <a:lstStyle/>
        <a:p>
          <a:endParaRPr lang="th-TH" sz="2400">
            <a:solidFill>
              <a:schemeClr val="tx1"/>
            </a:solidFill>
          </a:endParaRPr>
        </a:p>
      </dgm:t>
    </dgm:pt>
    <dgm:pt modelId="{2C2970EB-1EDE-4745-B57D-8B271CBE594C}" type="sibTrans" cxnId="{B1BD9F9A-6A18-447B-B08D-F1552137C146}">
      <dgm:prSet/>
      <dgm:spPr/>
      <dgm:t>
        <a:bodyPr/>
        <a:lstStyle/>
        <a:p>
          <a:endParaRPr lang="th-TH" sz="2400">
            <a:solidFill>
              <a:schemeClr val="tx1"/>
            </a:solidFill>
          </a:endParaRPr>
        </a:p>
      </dgm:t>
    </dgm:pt>
    <dgm:pt modelId="{42F5F508-CF57-4BB6-AA61-69714087A177}">
      <dgm:prSet phldrT="[ข้อความ]" custT="1"/>
      <dgm:spPr/>
      <dgm:t>
        <a:bodyPr/>
        <a:lstStyle/>
        <a:p>
          <a:pPr algn="ctr"/>
          <a:r>
            <a:rPr lang="th-TH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วางแผนการบริการ</a:t>
          </a:r>
          <a:endParaRPr lang="en-US" sz="2800" dirty="0" smtClean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  <a:p>
          <a:pPr algn="ctr"/>
          <a:r>
            <a:rPr lang="en-US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Planning</a:t>
          </a:r>
          <a:endParaRPr lang="th-TH" sz="28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B4FDD768-8FF8-42F4-8990-C010A1279A3A}" type="parTrans" cxnId="{57C9FF81-D2A1-4C39-B941-60775A7C9B1B}">
      <dgm:prSet/>
      <dgm:spPr/>
      <dgm:t>
        <a:bodyPr/>
        <a:lstStyle/>
        <a:p>
          <a:endParaRPr lang="th-TH" sz="2400">
            <a:solidFill>
              <a:schemeClr val="tx1"/>
            </a:solidFill>
          </a:endParaRPr>
        </a:p>
      </dgm:t>
    </dgm:pt>
    <dgm:pt modelId="{46F10A3D-C731-4116-A28F-047BC53F307F}" type="sibTrans" cxnId="{57C9FF81-D2A1-4C39-B941-60775A7C9B1B}">
      <dgm:prSet/>
      <dgm:spPr/>
      <dgm:t>
        <a:bodyPr/>
        <a:lstStyle/>
        <a:p>
          <a:endParaRPr lang="th-TH" sz="2400">
            <a:solidFill>
              <a:schemeClr val="tx1"/>
            </a:solidFill>
          </a:endParaRPr>
        </a:p>
      </dgm:t>
    </dgm:pt>
    <dgm:pt modelId="{16D9F5A3-CBD2-4FA9-9579-B77E83EDAD38}">
      <dgm:prSet phldrT="[ข้อความ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การดำเนินการ</a:t>
          </a:r>
          <a:endParaRPr lang="en-US" sz="2800" dirty="0" smtClean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Implementation</a:t>
          </a:r>
          <a:endParaRPr lang="th-TH" sz="28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D9532840-6683-4D5D-AF8A-2EDD730BED9D}" type="parTrans" cxnId="{84F01E23-1F3B-4240-B442-9175547DD007}">
      <dgm:prSet/>
      <dgm:spPr/>
      <dgm:t>
        <a:bodyPr/>
        <a:lstStyle/>
        <a:p>
          <a:endParaRPr lang="th-TH" sz="2400">
            <a:solidFill>
              <a:schemeClr val="tx1"/>
            </a:solidFill>
          </a:endParaRPr>
        </a:p>
      </dgm:t>
    </dgm:pt>
    <dgm:pt modelId="{3FD381D4-24FA-4500-B43B-7B132F6621C1}" type="sibTrans" cxnId="{84F01E23-1F3B-4240-B442-9175547DD007}">
      <dgm:prSet/>
      <dgm:spPr/>
      <dgm:t>
        <a:bodyPr/>
        <a:lstStyle/>
        <a:p>
          <a:endParaRPr lang="th-TH" sz="2400">
            <a:solidFill>
              <a:schemeClr val="tx1"/>
            </a:solidFill>
          </a:endParaRPr>
        </a:p>
      </dgm:t>
    </dgm:pt>
    <dgm:pt modelId="{B0B93AC6-3C77-4F96-A0CD-943BA9208104}">
      <dgm:prSet phldrT="[ข้อความ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การประเมินผล</a:t>
          </a:r>
          <a:endParaRPr lang="en-US" sz="2800" dirty="0" smtClean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Evaluation</a:t>
          </a:r>
          <a:endParaRPr lang="th-TH" sz="28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A6E4F06C-75C8-4ED1-85CE-24274BC15040}" type="parTrans" cxnId="{C4638601-A062-454D-8203-B339B68F9619}">
      <dgm:prSet/>
      <dgm:spPr/>
      <dgm:t>
        <a:bodyPr/>
        <a:lstStyle/>
        <a:p>
          <a:endParaRPr lang="th-TH" sz="2400">
            <a:solidFill>
              <a:schemeClr val="tx1"/>
            </a:solidFill>
          </a:endParaRPr>
        </a:p>
      </dgm:t>
    </dgm:pt>
    <dgm:pt modelId="{BD6BD8E2-9700-4DC0-9202-DF54E354FF57}" type="sibTrans" cxnId="{C4638601-A062-454D-8203-B339B68F9619}">
      <dgm:prSet/>
      <dgm:spPr/>
      <dgm:t>
        <a:bodyPr/>
        <a:lstStyle/>
        <a:p>
          <a:endParaRPr lang="th-TH" sz="2400">
            <a:solidFill>
              <a:schemeClr val="tx1"/>
            </a:solidFill>
          </a:endParaRPr>
        </a:p>
      </dgm:t>
    </dgm:pt>
    <dgm:pt modelId="{235CE411-C239-4654-B536-5413F91CE2C0}" type="pres">
      <dgm:prSet presAssocID="{9A3F33EE-88C7-4BC8-901B-9EA691F8C80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273693A-62C5-41C0-A36D-7EEC2CA215E4}" type="pres">
      <dgm:prSet presAssocID="{D2491465-BE1E-470A-B2CB-53E18FAB1E76}" presName="node" presStyleLbl="node1" presStyleIdx="0" presStyleCnt="4" custScaleX="14426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F917E92-ABF8-4D83-A83C-4441954604F2}" type="pres">
      <dgm:prSet presAssocID="{D2491465-BE1E-470A-B2CB-53E18FAB1E76}" presName="spNode" presStyleCnt="0"/>
      <dgm:spPr/>
    </dgm:pt>
    <dgm:pt modelId="{BAC28C70-1A4B-430F-B9B5-99B4488F945E}" type="pres">
      <dgm:prSet presAssocID="{2C2970EB-1EDE-4745-B57D-8B271CBE594C}" presName="sibTrans" presStyleLbl="sibTrans1D1" presStyleIdx="0" presStyleCnt="4"/>
      <dgm:spPr/>
      <dgm:t>
        <a:bodyPr/>
        <a:lstStyle/>
        <a:p>
          <a:endParaRPr lang="th-TH"/>
        </a:p>
      </dgm:t>
    </dgm:pt>
    <dgm:pt modelId="{AF0279E4-6D2A-4C06-843D-CFBECC99D8CB}" type="pres">
      <dgm:prSet presAssocID="{42F5F508-CF57-4BB6-AA61-69714087A177}" presName="node" presStyleLbl="node1" presStyleIdx="1" presStyleCnt="4" custScaleX="13566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6698953-7DB1-486F-B559-CB415AD273A5}" type="pres">
      <dgm:prSet presAssocID="{42F5F508-CF57-4BB6-AA61-69714087A177}" presName="spNode" presStyleCnt="0"/>
      <dgm:spPr/>
    </dgm:pt>
    <dgm:pt modelId="{F3E5B9BE-6D73-45F0-A825-64BD08C955EA}" type="pres">
      <dgm:prSet presAssocID="{46F10A3D-C731-4116-A28F-047BC53F307F}" presName="sibTrans" presStyleLbl="sibTrans1D1" presStyleIdx="1" presStyleCnt="4"/>
      <dgm:spPr/>
      <dgm:t>
        <a:bodyPr/>
        <a:lstStyle/>
        <a:p>
          <a:endParaRPr lang="th-TH"/>
        </a:p>
      </dgm:t>
    </dgm:pt>
    <dgm:pt modelId="{72B752B7-E8F4-405E-BDA0-E06C64211BB0}" type="pres">
      <dgm:prSet presAssocID="{16D9F5A3-CBD2-4FA9-9579-B77E83EDAD38}" presName="node" presStyleLbl="node1" presStyleIdx="2" presStyleCnt="4" custScaleX="14426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49D20B-64DD-46E5-8789-0961715F5A18}" type="pres">
      <dgm:prSet presAssocID="{16D9F5A3-CBD2-4FA9-9579-B77E83EDAD38}" presName="spNode" presStyleCnt="0"/>
      <dgm:spPr/>
    </dgm:pt>
    <dgm:pt modelId="{4D555B37-8A75-4E25-BB5B-A9626DC24540}" type="pres">
      <dgm:prSet presAssocID="{3FD381D4-24FA-4500-B43B-7B132F6621C1}" presName="sibTrans" presStyleLbl="sibTrans1D1" presStyleIdx="2" presStyleCnt="4"/>
      <dgm:spPr/>
      <dgm:t>
        <a:bodyPr/>
        <a:lstStyle/>
        <a:p>
          <a:endParaRPr lang="th-TH"/>
        </a:p>
      </dgm:t>
    </dgm:pt>
    <dgm:pt modelId="{5999F32E-4043-47E9-B8E6-3D6D4057DB64}" type="pres">
      <dgm:prSet presAssocID="{B0B93AC6-3C77-4F96-A0CD-943BA9208104}" presName="node" presStyleLbl="node1" presStyleIdx="3" presStyleCnt="4" custScaleX="14426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7922C93-7FB4-4EFF-ABFB-2250CE2EC972}" type="pres">
      <dgm:prSet presAssocID="{B0B93AC6-3C77-4F96-A0CD-943BA9208104}" presName="spNode" presStyleCnt="0"/>
      <dgm:spPr/>
    </dgm:pt>
    <dgm:pt modelId="{4A244A6D-CC64-4FBB-955F-4BF7655A2FD0}" type="pres">
      <dgm:prSet presAssocID="{BD6BD8E2-9700-4DC0-9202-DF54E354FF57}" presName="sibTrans" presStyleLbl="sibTrans1D1" presStyleIdx="3" presStyleCnt="4"/>
      <dgm:spPr/>
      <dgm:t>
        <a:bodyPr/>
        <a:lstStyle/>
        <a:p>
          <a:endParaRPr lang="th-TH"/>
        </a:p>
      </dgm:t>
    </dgm:pt>
  </dgm:ptLst>
  <dgm:cxnLst>
    <dgm:cxn modelId="{3D7005A0-37FD-4364-8DB6-A9423104E1FB}" type="presOf" srcId="{2C2970EB-1EDE-4745-B57D-8B271CBE594C}" destId="{BAC28C70-1A4B-430F-B9B5-99B4488F945E}" srcOrd="0" destOrd="0" presId="urn:microsoft.com/office/officeart/2005/8/layout/cycle6"/>
    <dgm:cxn modelId="{B1BD9F9A-6A18-447B-B08D-F1552137C146}" srcId="{9A3F33EE-88C7-4BC8-901B-9EA691F8C80E}" destId="{D2491465-BE1E-470A-B2CB-53E18FAB1E76}" srcOrd="0" destOrd="0" parTransId="{0FE3155E-F745-48D4-A37E-86B86446214A}" sibTransId="{2C2970EB-1EDE-4745-B57D-8B271CBE594C}"/>
    <dgm:cxn modelId="{85C50450-E294-4EE6-9BDC-6188BE1659CD}" type="presOf" srcId="{9A3F33EE-88C7-4BC8-901B-9EA691F8C80E}" destId="{235CE411-C239-4654-B536-5413F91CE2C0}" srcOrd="0" destOrd="0" presId="urn:microsoft.com/office/officeart/2005/8/layout/cycle6"/>
    <dgm:cxn modelId="{84F01E23-1F3B-4240-B442-9175547DD007}" srcId="{9A3F33EE-88C7-4BC8-901B-9EA691F8C80E}" destId="{16D9F5A3-CBD2-4FA9-9579-B77E83EDAD38}" srcOrd="2" destOrd="0" parTransId="{D9532840-6683-4D5D-AF8A-2EDD730BED9D}" sibTransId="{3FD381D4-24FA-4500-B43B-7B132F6621C1}"/>
    <dgm:cxn modelId="{C4638601-A062-454D-8203-B339B68F9619}" srcId="{9A3F33EE-88C7-4BC8-901B-9EA691F8C80E}" destId="{B0B93AC6-3C77-4F96-A0CD-943BA9208104}" srcOrd="3" destOrd="0" parTransId="{A6E4F06C-75C8-4ED1-85CE-24274BC15040}" sibTransId="{BD6BD8E2-9700-4DC0-9202-DF54E354FF57}"/>
    <dgm:cxn modelId="{1D1F1F1C-F4E3-4A94-91E9-DDE4EC5B4921}" type="presOf" srcId="{42F5F508-CF57-4BB6-AA61-69714087A177}" destId="{AF0279E4-6D2A-4C06-843D-CFBECC99D8CB}" srcOrd="0" destOrd="0" presId="urn:microsoft.com/office/officeart/2005/8/layout/cycle6"/>
    <dgm:cxn modelId="{CDFD57DB-134D-4C28-9939-6EB1890BF361}" type="presOf" srcId="{D2491465-BE1E-470A-B2CB-53E18FAB1E76}" destId="{0273693A-62C5-41C0-A36D-7EEC2CA215E4}" srcOrd="0" destOrd="0" presId="urn:microsoft.com/office/officeart/2005/8/layout/cycle6"/>
    <dgm:cxn modelId="{64D48F81-3850-4E9B-8CC7-0DD09B9906A7}" type="presOf" srcId="{16D9F5A3-CBD2-4FA9-9579-B77E83EDAD38}" destId="{72B752B7-E8F4-405E-BDA0-E06C64211BB0}" srcOrd="0" destOrd="0" presId="urn:microsoft.com/office/officeart/2005/8/layout/cycle6"/>
    <dgm:cxn modelId="{57C9FF81-D2A1-4C39-B941-60775A7C9B1B}" srcId="{9A3F33EE-88C7-4BC8-901B-9EA691F8C80E}" destId="{42F5F508-CF57-4BB6-AA61-69714087A177}" srcOrd="1" destOrd="0" parTransId="{B4FDD768-8FF8-42F4-8990-C010A1279A3A}" sibTransId="{46F10A3D-C731-4116-A28F-047BC53F307F}"/>
    <dgm:cxn modelId="{256AF2A8-16AC-4FAA-80F9-E4AF08BA2386}" type="presOf" srcId="{46F10A3D-C731-4116-A28F-047BC53F307F}" destId="{F3E5B9BE-6D73-45F0-A825-64BD08C955EA}" srcOrd="0" destOrd="0" presId="urn:microsoft.com/office/officeart/2005/8/layout/cycle6"/>
    <dgm:cxn modelId="{01454B2A-9D0B-49B1-BBA1-8E796E03B14F}" type="presOf" srcId="{BD6BD8E2-9700-4DC0-9202-DF54E354FF57}" destId="{4A244A6D-CC64-4FBB-955F-4BF7655A2FD0}" srcOrd="0" destOrd="0" presId="urn:microsoft.com/office/officeart/2005/8/layout/cycle6"/>
    <dgm:cxn modelId="{ABD017F6-07A8-4684-AEEC-07AA957C4DDC}" type="presOf" srcId="{B0B93AC6-3C77-4F96-A0CD-943BA9208104}" destId="{5999F32E-4043-47E9-B8E6-3D6D4057DB64}" srcOrd="0" destOrd="0" presId="urn:microsoft.com/office/officeart/2005/8/layout/cycle6"/>
    <dgm:cxn modelId="{F124CF2B-2DB3-4B10-A8CF-1CA378FB7625}" type="presOf" srcId="{3FD381D4-24FA-4500-B43B-7B132F6621C1}" destId="{4D555B37-8A75-4E25-BB5B-A9626DC24540}" srcOrd="0" destOrd="0" presId="urn:microsoft.com/office/officeart/2005/8/layout/cycle6"/>
    <dgm:cxn modelId="{B6EAD2E6-3AE7-419B-9E8B-99F46646AC26}" type="presParOf" srcId="{235CE411-C239-4654-B536-5413F91CE2C0}" destId="{0273693A-62C5-41C0-A36D-7EEC2CA215E4}" srcOrd="0" destOrd="0" presId="urn:microsoft.com/office/officeart/2005/8/layout/cycle6"/>
    <dgm:cxn modelId="{93C5B269-90E1-4B3E-93BB-FA85EE80E07D}" type="presParOf" srcId="{235CE411-C239-4654-B536-5413F91CE2C0}" destId="{BF917E92-ABF8-4D83-A83C-4441954604F2}" srcOrd="1" destOrd="0" presId="urn:microsoft.com/office/officeart/2005/8/layout/cycle6"/>
    <dgm:cxn modelId="{4B0F52AB-8968-4D82-965F-A11DEFC560A2}" type="presParOf" srcId="{235CE411-C239-4654-B536-5413F91CE2C0}" destId="{BAC28C70-1A4B-430F-B9B5-99B4488F945E}" srcOrd="2" destOrd="0" presId="urn:microsoft.com/office/officeart/2005/8/layout/cycle6"/>
    <dgm:cxn modelId="{6451E4DC-4EE6-4EF2-BEA5-576561288BA9}" type="presParOf" srcId="{235CE411-C239-4654-B536-5413F91CE2C0}" destId="{AF0279E4-6D2A-4C06-843D-CFBECC99D8CB}" srcOrd="3" destOrd="0" presId="urn:microsoft.com/office/officeart/2005/8/layout/cycle6"/>
    <dgm:cxn modelId="{3E2B4956-77F9-4C22-9236-9AC664407A64}" type="presParOf" srcId="{235CE411-C239-4654-B536-5413F91CE2C0}" destId="{66698953-7DB1-486F-B559-CB415AD273A5}" srcOrd="4" destOrd="0" presId="urn:microsoft.com/office/officeart/2005/8/layout/cycle6"/>
    <dgm:cxn modelId="{EC9D6888-013D-4FE4-825D-F26E81C91A56}" type="presParOf" srcId="{235CE411-C239-4654-B536-5413F91CE2C0}" destId="{F3E5B9BE-6D73-45F0-A825-64BD08C955EA}" srcOrd="5" destOrd="0" presId="urn:microsoft.com/office/officeart/2005/8/layout/cycle6"/>
    <dgm:cxn modelId="{61A431A0-8F97-4CFF-8125-74678D2D8168}" type="presParOf" srcId="{235CE411-C239-4654-B536-5413F91CE2C0}" destId="{72B752B7-E8F4-405E-BDA0-E06C64211BB0}" srcOrd="6" destOrd="0" presId="urn:microsoft.com/office/officeart/2005/8/layout/cycle6"/>
    <dgm:cxn modelId="{9822B23F-8A99-4AC7-A27D-4AEBF4995339}" type="presParOf" srcId="{235CE411-C239-4654-B536-5413F91CE2C0}" destId="{D049D20B-64DD-46E5-8789-0961715F5A18}" srcOrd="7" destOrd="0" presId="urn:microsoft.com/office/officeart/2005/8/layout/cycle6"/>
    <dgm:cxn modelId="{DD38EC30-595D-4056-AE4C-CEB77BCB39FC}" type="presParOf" srcId="{235CE411-C239-4654-B536-5413F91CE2C0}" destId="{4D555B37-8A75-4E25-BB5B-A9626DC24540}" srcOrd="8" destOrd="0" presId="urn:microsoft.com/office/officeart/2005/8/layout/cycle6"/>
    <dgm:cxn modelId="{08A67B84-EE45-49FD-936B-E7701C6BA52D}" type="presParOf" srcId="{235CE411-C239-4654-B536-5413F91CE2C0}" destId="{5999F32E-4043-47E9-B8E6-3D6D4057DB64}" srcOrd="9" destOrd="0" presId="urn:microsoft.com/office/officeart/2005/8/layout/cycle6"/>
    <dgm:cxn modelId="{1CDCD2A9-5D5C-47BC-931B-01F902751D21}" type="presParOf" srcId="{235CE411-C239-4654-B536-5413F91CE2C0}" destId="{77922C93-7FB4-4EFF-ABFB-2250CE2EC972}" srcOrd="10" destOrd="0" presId="urn:microsoft.com/office/officeart/2005/8/layout/cycle6"/>
    <dgm:cxn modelId="{595ABB51-1C48-4BD3-B933-DDE20D94D641}" type="presParOf" srcId="{235CE411-C239-4654-B536-5413F91CE2C0}" destId="{4A244A6D-CC64-4FBB-955F-4BF7655A2FD0}" srcOrd="11" destOrd="0" presId="urn:microsoft.com/office/officeart/2005/8/layout/cycle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641ED1-F6D5-4BD0-8BF8-2320130E1367}" type="doc">
      <dgm:prSet loTypeId="urn:microsoft.com/office/officeart/2005/8/layout/orgChart1" loCatId="hierarchy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6A4AC2E7-AA65-4736-A089-E28438BE0024}">
      <dgm:prSet phldrT="[ข้อความ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4000" b="1" dirty="0" smtClean="0"/>
            <a:t>ระบบบริหารจัดการ</a:t>
          </a:r>
          <a:endParaRPr lang="th-TH" sz="4000" dirty="0"/>
        </a:p>
      </dgm:t>
    </dgm:pt>
    <dgm:pt modelId="{9DE64F3E-BB24-4E26-AF17-449018696799}" type="parTrans" cxnId="{DBA33278-1FA6-41FA-A32E-BE0FB7B2DD1D}">
      <dgm:prSet/>
      <dgm:spPr/>
      <dgm:t>
        <a:bodyPr/>
        <a:lstStyle/>
        <a:p>
          <a:endParaRPr lang="th-TH" sz="2800"/>
        </a:p>
      </dgm:t>
    </dgm:pt>
    <dgm:pt modelId="{987F0A6F-D028-4D82-96A7-AA37FA763E93}" type="sibTrans" cxnId="{DBA33278-1FA6-41FA-A32E-BE0FB7B2DD1D}">
      <dgm:prSet/>
      <dgm:spPr/>
      <dgm:t>
        <a:bodyPr/>
        <a:lstStyle/>
        <a:p>
          <a:endParaRPr lang="th-TH" sz="2800"/>
        </a:p>
      </dgm:t>
    </dgm:pt>
    <dgm:pt modelId="{9341F677-709C-4CAC-B203-09B8A65CEEBE}">
      <dgm:prSet phldrT="[ข้อความ]" custT="1"/>
      <dgm:spPr/>
      <dgm:t>
        <a:bodyPr/>
        <a:lstStyle/>
        <a:p>
          <a:r>
            <a:rPr lang="th-TH" sz="4000" b="1" dirty="0" smtClean="0">
              <a:solidFill>
                <a:schemeClr val="bg1"/>
              </a:solidFill>
            </a:rPr>
            <a:t>เวลา</a:t>
          </a:r>
          <a:endParaRPr lang="th-TH" sz="4000" b="1" dirty="0">
            <a:solidFill>
              <a:schemeClr val="bg1"/>
            </a:solidFill>
          </a:endParaRPr>
        </a:p>
      </dgm:t>
    </dgm:pt>
    <dgm:pt modelId="{F20CEA6C-4585-404A-AAF0-A3D00766D0E4}" type="parTrans" cxnId="{E484E602-406D-4CA4-9873-CAE835184AF7}">
      <dgm:prSet/>
      <dgm:spPr/>
      <dgm:t>
        <a:bodyPr/>
        <a:lstStyle/>
        <a:p>
          <a:endParaRPr lang="th-TH" sz="2800"/>
        </a:p>
      </dgm:t>
    </dgm:pt>
    <dgm:pt modelId="{1B0D1032-D2FA-4099-9283-EED06794510A}" type="sibTrans" cxnId="{E484E602-406D-4CA4-9873-CAE835184AF7}">
      <dgm:prSet/>
      <dgm:spPr/>
      <dgm:t>
        <a:bodyPr/>
        <a:lstStyle/>
        <a:p>
          <a:endParaRPr lang="th-TH" sz="2800"/>
        </a:p>
      </dgm:t>
    </dgm:pt>
    <dgm:pt modelId="{63D2C367-5E95-4AB1-A758-2BF7B0BDAECC}">
      <dgm:prSet phldrT="[ข้อความ]" custT="1"/>
      <dgm:spPr/>
      <dgm:t>
        <a:bodyPr/>
        <a:lstStyle/>
        <a:p>
          <a:r>
            <a:rPr lang="th-TH" sz="4000" b="1" dirty="0" smtClean="0">
              <a:solidFill>
                <a:schemeClr val="bg1"/>
              </a:solidFill>
            </a:rPr>
            <a:t>สิ่งของ</a:t>
          </a:r>
          <a:endParaRPr lang="th-TH" sz="4000" b="1" dirty="0">
            <a:solidFill>
              <a:schemeClr val="bg1"/>
            </a:solidFill>
          </a:endParaRPr>
        </a:p>
      </dgm:t>
    </dgm:pt>
    <dgm:pt modelId="{B474FBE2-F84F-4B60-8B33-01782D836C1A}" type="parTrans" cxnId="{1D524B07-46CE-4BC6-93F5-C19B2D032FC5}">
      <dgm:prSet/>
      <dgm:spPr/>
      <dgm:t>
        <a:bodyPr/>
        <a:lstStyle/>
        <a:p>
          <a:endParaRPr lang="th-TH" sz="2800"/>
        </a:p>
      </dgm:t>
    </dgm:pt>
    <dgm:pt modelId="{11C9F787-2C69-4630-9678-45779E04C0B7}" type="sibTrans" cxnId="{1D524B07-46CE-4BC6-93F5-C19B2D032FC5}">
      <dgm:prSet/>
      <dgm:spPr/>
      <dgm:t>
        <a:bodyPr/>
        <a:lstStyle/>
        <a:p>
          <a:endParaRPr lang="th-TH" sz="2800"/>
        </a:p>
      </dgm:t>
    </dgm:pt>
    <dgm:pt modelId="{D6033458-D16E-4772-9D41-E52F3E3EF266}">
      <dgm:prSet custT="1"/>
      <dgm:spPr/>
      <dgm:t>
        <a:bodyPr/>
        <a:lstStyle/>
        <a:p>
          <a:r>
            <a:rPr lang="th-TH" sz="4000" b="1" dirty="0" smtClean="0">
              <a:solidFill>
                <a:schemeClr val="bg1"/>
              </a:solidFill>
            </a:rPr>
            <a:t>หลักสูตร</a:t>
          </a:r>
          <a:endParaRPr lang="th-TH" sz="4000" b="1" dirty="0">
            <a:solidFill>
              <a:schemeClr val="bg1"/>
            </a:solidFill>
          </a:endParaRPr>
        </a:p>
      </dgm:t>
    </dgm:pt>
    <dgm:pt modelId="{AE125AE9-654F-45C9-84E7-91DF0BC96777}" type="parTrans" cxnId="{0D90C6E3-2641-43C6-95D9-30182EC8A887}">
      <dgm:prSet/>
      <dgm:spPr/>
      <dgm:t>
        <a:bodyPr/>
        <a:lstStyle/>
        <a:p>
          <a:endParaRPr lang="th-TH" sz="2800"/>
        </a:p>
      </dgm:t>
    </dgm:pt>
    <dgm:pt modelId="{4A265DF5-859C-4261-A3DD-10A9A6BD20C7}" type="sibTrans" cxnId="{0D90C6E3-2641-43C6-95D9-30182EC8A887}">
      <dgm:prSet/>
      <dgm:spPr/>
      <dgm:t>
        <a:bodyPr/>
        <a:lstStyle/>
        <a:p>
          <a:endParaRPr lang="th-TH" sz="2800"/>
        </a:p>
      </dgm:t>
    </dgm:pt>
    <dgm:pt modelId="{8830776B-FB3D-4718-A278-3B9C9D524EB7}">
      <dgm:prSet custT="1"/>
      <dgm:spPr/>
      <dgm:t>
        <a:bodyPr/>
        <a:lstStyle/>
        <a:p>
          <a:r>
            <a:rPr lang="th-TH" sz="3200" b="1" dirty="0" smtClean="0">
              <a:solidFill>
                <a:schemeClr val="bg1"/>
              </a:solidFill>
            </a:rPr>
            <a:t>สิ่งแวดล้อม</a:t>
          </a:r>
          <a:endParaRPr lang="th-TH" sz="3200" b="1" dirty="0">
            <a:solidFill>
              <a:schemeClr val="bg1"/>
            </a:solidFill>
          </a:endParaRPr>
        </a:p>
      </dgm:t>
    </dgm:pt>
    <dgm:pt modelId="{06719CE0-9449-4AFC-8AFA-7B57BA051D6B}" type="parTrans" cxnId="{E96597C8-984D-4920-8E38-D31E2E6DC572}">
      <dgm:prSet/>
      <dgm:spPr/>
      <dgm:t>
        <a:bodyPr/>
        <a:lstStyle/>
        <a:p>
          <a:endParaRPr lang="th-TH" sz="2800"/>
        </a:p>
      </dgm:t>
    </dgm:pt>
    <dgm:pt modelId="{FBD374AE-6ECB-4486-B276-42A03962BEC3}" type="sibTrans" cxnId="{E96597C8-984D-4920-8E38-D31E2E6DC572}">
      <dgm:prSet/>
      <dgm:spPr/>
      <dgm:t>
        <a:bodyPr/>
        <a:lstStyle/>
        <a:p>
          <a:endParaRPr lang="th-TH" sz="2800"/>
        </a:p>
      </dgm:t>
    </dgm:pt>
    <dgm:pt modelId="{1E626625-2E7A-479E-A361-A52613B9DC29}" type="asst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b="1" dirty="0" smtClean="0">
              <a:solidFill>
                <a:schemeClr val="tx1"/>
              </a:solidFill>
            </a:rPr>
            <a:t>คน</a:t>
          </a:r>
          <a:endParaRPr lang="th-TH" b="1" dirty="0">
            <a:solidFill>
              <a:schemeClr val="tx1"/>
            </a:solidFill>
          </a:endParaRPr>
        </a:p>
      </dgm:t>
    </dgm:pt>
    <dgm:pt modelId="{3FC88FB0-CB54-4FA6-A3D6-6DDE36CDCD1F}" type="parTrans" cxnId="{12998533-6892-407F-817D-A378CDA5862B}">
      <dgm:prSet/>
      <dgm:spPr/>
      <dgm:t>
        <a:bodyPr/>
        <a:lstStyle/>
        <a:p>
          <a:endParaRPr lang="th-TH"/>
        </a:p>
      </dgm:t>
    </dgm:pt>
    <dgm:pt modelId="{13297A3B-8FEA-4ED3-AAD1-54E60B525222}" type="sibTrans" cxnId="{12998533-6892-407F-817D-A378CDA5862B}">
      <dgm:prSet/>
      <dgm:spPr/>
      <dgm:t>
        <a:bodyPr/>
        <a:lstStyle/>
        <a:p>
          <a:endParaRPr lang="th-TH"/>
        </a:p>
      </dgm:t>
    </dgm:pt>
    <dgm:pt modelId="{47776002-6D0E-4778-B6D4-C2E20DADD7A5}" type="pres">
      <dgm:prSet presAssocID="{A6641ED1-F6D5-4BD0-8BF8-2320130E136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17C88EA1-2C82-4F0D-BFEE-93D65238088C}" type="pres">
      <dgm:prSet presAssocID="{6A4AC2E7-AA65-4736-A089-E28438BE0024}" presName="hierRoot1" presStyleCnt="0">
        <dgm:presLayoutVars>
          <dgm:hierBranch val="init"/>
        </dgm:presLayoutVars>
      </dgm:prSet>
      <dgm:spPr/>
    </dgm:pt>
    <dgm:pt modelId="{92F59537-3F75-4BB7-A287-E3413F085E20}" type="pres">
      <dgm:prSet presAssocID="{6A4AC2E7-AA65-4736-A089-E28438BE0024}" presName="rootComposite1" presStyleCnt="0"/>
      <dgm:spPr/>
    </dgm:pt>
    <dgm:pt modelId="{04B806CD-36C7-49F5-8A79-117AE4FE8C0A}" type="pres">
      <dgm:prSet presAssocID="{6A4AC2E7-AA65-4736-A089-E28438BE0024}" presName="rootText1" presStyleLbl="node0" presStyleIdx="0" presStyleCnt="1" custScaleX="146769" custScaleY="17156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3B7F138E-DAD1-4815-AF83-BF0187D5F2B5}" type="pres">
      <dgm:prSet presAssocID="{6A4AC2E7-AA65-4736-A089-E28438BE0024}" presName="rootConnector1" presStyleLbl="node1" presStyleIdx="0" presStyleCnt="0"/>
      <dgm:spPr/>
      <dgm:t>
        <a:bodyPr/>
        <a:lstStyle/>
        <a:p>
          <a:endParaRPr lang="th-TH"/>
        </a:p>
      </dgm:t>
    </dgm:pt>
    <dgm:pt modelId="{E6D41105-AAAC-4B32-AF28-70FF451E4195}" type="pres">
      <dgm:prSet presAssocID="{6A4AC2E7-AA65-4736-A089-E28438BE0024}" presName="hierChild2" presStyleCnt="0"/>
      <dgm:spPr/>
    </dgm:pt>
    <dgm:pt modelId="{CDE4BA06-EF42-4AD9-9C37-1F46F5AFBAF0}" type="pres">
      <dgm:prSet presAssocID="{F20CEA6C-4585-404A-AAF0-A3D00766D0E4}" presName="Name37" presStyleLbl="parChTrans1D2" presStyleIdx="0" presStyleCnt="5"/>
      <dgm:spPr/>
      <dgm:t>
        <a:bodyPr/>
        <a:lstStyle/>
        <a:p>
          <a:endParaRPr lang="th-TH"/>
        </a:p>
      </dgm:t>
    </dgm:pt>
    <dgm:pt modelId="{2515F4D9-0EA0-436D-9A24-A5C8A5D56B33}" type="pres">
      <dgm:prSet presAssocID="{9341F677-709C-4CAC-B203-09B8A65CEEBE}" presName="hierRoot2" presStyleCnt="0">
        <dgm:presLayoutVars>
          <dgm:hierBranch val="init"/>
        </dgm:presLayoutVars>
      </dgm:prSet>
      <dgm:spPr/>
    </dgm:pt>
    <dgm:pt modelId="{BC4D602A-106B-4C91-8BD1-76F79C97A6CB}" type="pres">
      <dgm:prSet presAssocID="{9341F677-709C-4CAC-B203-09B8A65CEEBE}" presName="rootComposite" presStyleCnt="0"/>
      <dgm:spPr/>
    </dgm:pt>
    <dgm:pt modelId="{4E9CDF5C-BD83-4A18-8C82-693B16BD7310}" type="pres">
      <dgm:prSet presAssocID="{9341F677-709C-4CAC-B203-09B8A65CEEBE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98C6B78-6A6E-4700-9C77-E305C006A4C0}" type="pres">
      <dgm:prSet presAssocID="{9341F677-709C-4CAC-B203-09B8A65CEEBE}" presName="rootConnector" presStyleLbl="node2" presStyleIdx="0" presStyleCnt="4"/>
      <dgm:spPr/>
      <dgm:t>
        <a:bodyPr/>
        <a:lstStyle/>
        <a:p>
          <a:endParaRPr lang="th-TH"/>
        </a:p>
      </dgm:t>
    </dgm:pt>
    <dgm:pt modelId="{AD41D664-514A-4C44-94B4-B3A14DE15AEB}" type="pres">
      <dgm:prSet presAssocID="{9341F677-709C-4CAC-B203-09B8A65CEEBE}" presName="hierChild4" presStyleCnt="0"/>
      <dgm:spPr/>
    </dgm:pt>
    <dgm:pt modelId="{510393B8-059A-40E8-986F-FFED8817CC35}" type="pres">
      <dgm:prSet presAssocID="{9341F677-709C-4CAC-B203-09B8A65CEEBE}" presName="hierChild5" presStyleCnt="0"/>
      <dgm:spPr/>
    </dgm:pt>
    <dgm:pt modelId="{C88B3305-5D6B-4F42-844D-0E08F464BC59}" type="pres">
      <dgm:prSet presAssocID="{B474FBE2-F84F-4B60-8B33-01782D836C1A}" presName="Name37" presStyleLbl="parChTrans1D2" presStyleIdx="1" presStyleCnt="5"/>
      <dgm:spPr/>
      <dgm:t>
        <a:bodyPr/>
        <a:lstStyle/>
        <a:p>
          <a:endParaRPr lang="th-TH"/>
        </a:p>
      </dgm:t>
    </dgm:pt>
    <dgm:pt modelId="{C2AF9BE2-19B9-4B0B-9088-00554703A8B7}" type="pres">
      <dgm:prSet presAssocID="{63D2C367-5E95-4AB1-A758-2BF7B0BDAECC}" presName="hierRoot2" presStyleCnt="0">
        <dgm:presLayoutVars>
          <dgm:hierBranch val="init"/>
        </dgm:presLayoutVars>
      </dgm:prSet>
      <dgm:spPr/>
    </dgm:pt>
    <dgm:pt modelId="{277DD757-EE16-480F-953E-2C4D29DA5E0A}" type="pres">
      <dgm:prSet presAssocID="{63D2C367-5E95-4AB1-A758-2BF7B0BDAECC}" presName="rootComposite" presStyleCnt="0"/>
      <dgm:spPr/>
    </dgm:pt>
    <dgm:pt modelId="{0644D277-2195-460A-8551-FBF5FA30C4C8}" type="pres">
      <dgm:prSet presAssocID="{63D2C367-5E95-4AB1-A758-2BF7B0BDAECC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F83A48FD-C5AF-4ABF-91AD-39C45DBD0C95}" type="pres">
      <dgm:prSet presAssocID="{63D2C367-5E95-4AB1-A758-2BF7B0BDAECC}" presName="rootConnector" presStyleLbl="node2" presStyleIdx="1" presStyleCnt="4"/>
      <dgm:spPr/>
      <dgm:t>
        <a:bodyPr/>
        <a:lstStyle/>
        <a:p>
          <a:endParaRPr lang="th-TH"/>
        </a:p>
      </dgm:t>
    </dgm:pt>
    <dgm:pt modelId="{8D7FCBB9-FC77-482F-9A7F-F978A6170A2A}" type="pres">
      <dgm:prSet presAssocID="{63D2C367-5E95-4AB1-A758-2BF7B0BDAECC}" presName="hierChild4" presStyleCnt="0"/>
      <dgm:spPr/>
    </dgm:pt>
    <dgm:pt modelId="{E40E45C1-07B4-4696-AFB3-3AD4D23D13DF}" type="pres">
      <dgm:prSet presAssocID="{63D2C367-5E95-4AB1-A758-2BF7B0BDAECC}" presName="hierChild5" presStyleCnt="0"/>
      <dgm:spPr/>
    </dgm:pt>
    <dgm:pt modelId="{64AFD98D-399F-4257-B785-3E2990851805}" type="pres">
      <dgm:prSet presAssocID="{AE125AE9-654F-45C9-84E7-91DF0BC96777}" presName="Name37" presStyleLbl="parChTrans1D2" presStyleIdx="2" presStyleCnt="5"/>
      <dgm:spPr/>
      <dgm:t>
        <a:bodyPr/>
        <a:lstStyle/>
        <a:p>
          <a:endParaRPr lang="th-TH"/>
        </a:p>
      </dgm:t>
    </dgm:pt>
    <dgm:pt modelId="{2FB4A8F6-1C13-40D3-8CCA-18A626085AA6}" type="pres">
      <dgm:prSet presAssocID="{D6033458-D16E-4772-9D41-E52F3E3EF266}" presName="hierRoot2" presStyleCnt="0">
        <dgm:presLayoutVars>
          <dgm:hierBranch val="init"/>
        </dgm:presLayoutVars>
      </dgm:prSet>
      <dgm:spPr/>
    </dgm:pt>
    <dgm:pt modelId="{828D30FB-FE26-4FDB-9A8C-7025E55A5AC6}" type="pres">
      <dgm:prSet presAssocID="{D6033458-D16E-4772-9D41-E52F3E3EF266}" presName="rootComposite" presStyleCnt="0"/>
      <dgm:spPr/>
    </dgm:pt>
    <dgm:pt modelId="{13859CB0-5C77-4974-8EDA-CC4ED612FE78}" type="pres">
      <dgm:prSet presAssocID="{D6033458-D16E-4772-9D41-E52F3E3EF266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11CCFC2-062C-48B0-8C56-BCEFF2E30065}" type="pres">
      <dgm:prSet presAssocID="{D6033458-D16E-4772-9D41-E52F3E3EF266}" presName="rootConnector" presStyleLbl="node2" presStyleIdx="2" presStyleCnt="4"/>
      <dgm:spPr/>
      <dgm:t>
        <a:bodyPr/>
        <a:lstStyle/>
        <a:p>
          <a:endParaRPr lang="th-TH"/>
        </a:p>
      </dgm:t>
    </dgm:pt>
    <dgm:pt modelId="{56CB6F1C-524A-4D13-AA87-F411FDFC2850}" type="pres">
      <dgm:prSet presAssocID="{D6033458-D16E-4772-9D41-E52F3E3EF266}" presName="hierChild4" presStyleCnt="0"/>
      <dgm:spPr/>
    </dgm:pt>
    <dgm:pt modelId="{195EB412-854C-4DAF-8AE9-822EBA452696}" type="pres">
      <dgm:prSet presAssocID="{D6033458-D16E-4772-9D41-E52F3E3EF266}" presName="hierChild5" presStyleCnt="0"/>
      <dgm:spPr/>
    </dgm:pt>
    <dgm:pt modelId="{3D44CDA4-73FD-48BD-84BC-83A4DF1C3BF3}" type="pres">
      <dgm:prSet presAssocID="{06719CE0-9449-4AFC-8AFA-7B57BA051D6B}" presName="Name37" presStyleLbl="parChTrans1D2" presStyleIdx="3" presStyleCnt="5"/>
      <dgm:spPr/>
      <dgm:t>
        <a:bodyPr/>
        <a:lstStyle/>
        <a:p>
          <a:endParaRPr lang="th-TH"/>
        </a:p>
      </dgm:t>
    </dgm:pt>
    <dgm:pt modelId="{103BD939-298D-46A8-B6A2-4C8924DB85E4}" type="pres">
      <dgm:prSet presAssocID="{8830776B-FB3D-4718-A278-3B9C9D524EB7}" presName="hierRoot2" presStyleCnt="0">
        <dgm:presLayoutVars>
          <dgm:hierBranch val="init"/>
        </dgm:presLayoutVars>
      </dgm:prSet>
      <dgm:spPr/>
    </dgm:pt>
    <dgm:pt modelId="{4BB6C9EF-3E3F-402A-8BD5-8346157BB369}" type="pres">
      <dgm:prSet presAssocID="{8830776B-FB3D-4718-A278-3B9C9D524EB7}" presName="rootComposite" presStyleCnt="0"/>
      <dgm:spPr/>
    </dgm:pt>
    <dgm:pt modelId="{B6D02342-9AD9-4648-AC4B-DE58E8D2F4D3}" type="pres">
      <dgm:prSet presAssocID="{8830776B-FB3D-4718-A278-3B9C9D524EB7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E0EAEF4A-5150-4B01-AE24-7974F8052C91}" type="pres">
      <dgm:prSet presAssocID="{8830776B-FB3D-4718-A278-3B9C9D524EB7}" presName="rootConnector" presStyleLbl="node2" presStyleIdx="3" presStyleCnt="4"/>
      <dgm:spPr/>
      <dgm:t>
        <a:bodyPr/>
        <a:lstStyle/>
        <a:p>
          <a:endParaRPr lang="th-TH"/>
        </a:p>
      </dgm:t>
    </dgm:pt>
    <dgm:pt modelId="{8C04BCD9-A546-4332-9965-BDB7240DAFF5}" type="pres">
      <dgm:prSet presAssocID="{8830776B-FB3D-4718-A278-3B9C9D524EB7}" presName="hierChild4" presStyleCnt="0"/>
      <dgm:spPr/>
    </dgm:pt>
    <dgm:pt modelId="{F4FA21A4-9C6D-4765-9088-B309FA6A155D}" type="pres">
      <dgm:prSet presAssocID="{8830776B-FB3D-4718-A278-3B9C9D524EB7}" presName="hierChild5" presStyleCnt="0"/>
      <dgm:spPr/>
    </dgm:pt>
    <dgm:pt modelId="{B07CF9A8-BA7D-43FB-9244-77A458A6604C}" type="pres">
      <dgm:prSet presAssocID="{6A4AC2E7-AA65-4736-A089-E28438BE0024}" presName="hierChild3" presStyleCnt="0"/>
      <dgm:spPr/>
    </dgm:pt>
    <dgm:pt modelId="{28EE90BD-2FF2-4208-B875-12F9BA32E07D}" type="pres">
      <dgm:prSet presAssocID="{3FC88FB0-CB54-4FA6-A3D6-6DDE36CDCD1F}" presName="Name111" presStyleLbl="parChTrans1D2" presStyleIdx="4" presStyleCnt="5"/>
      <dgm:spPr/>
      <dgm:t>
        <a:bodyPr/>
        <a:lstStyle/>
        <a:p>
          <a:endParaRPr lang="th-TH"/>
        </a:p>
      </dgm:t>
    </dgm:pt>
    <dgm:pt modelId="{B545ED52-DA40-48EC-8D8B-6BA8D98833E5}" type="pres">
      <dgm:prSet presAssocID="{1E626625-2E7A-479E-A361-A52613B9DC29}" presName="hierRoot3" presStyleCnt="0">
        <dgm:presLayoutVars>
          <dgm:hierBranch val="init"/>
        </dgm:presLayoutVars>
      </dgm:prSet>
      <dgm:spPr/>
    </dgm:pt>
    <dgm:pt modelId="{A7DA5DD9-FDDB-4FC8-8834-6B093E3A407A}" type="pres">
      <dgm:prSet presAssocID="{1E626625-2E7A-479E-A361-A52613B9DC29}" presName="rootComposite3" presStyleCnt="0"/>
      <dgm:spPr/>
    </dgm:pt>
    <dgm:pt modelId="{5671C0EC-BBAE-4D55-9C3C-FF9ADF55D175}" type="pres">
      <dgm:prSet presAssocID="{1E626625-2E7A-479E-A361-A52613B9DC29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DDA160E-B05A-4E96-A93B-6E0035AA25B2}" type="pres">
      <dgm:prSet presAssocID="{1E626625-2E7A-479E-A361-A52613B9DC29}" presName="rootConnector3" presStyleLbl="asst1" presStyleIdx="0" presStyleCnt="1"/>
      <dgm:spPr/>
      <dgm:t>
        <a:bodyPr/>
        <a:lstStyle/>
        <a:p>
          <a:endParaRPr lang="th-TH"/>
        </a:p>
      </dgm:t>
    </dgm:pt>
    <dgm:pt modelId="{AE0354A7-6731-4398-B61B-59634C92F08D}" type="pres">
      <dgm:prSet presAssocID="{1E626625-2E7A-479E-A361-A52613B9DC29}" presName="hierChild6" presStyleCnt="0"/>
      <dgm:spPr/>
    </dgm:pt>
    <dgm:pt modelId="{C5C525C0-C503-495B-B3C7-0930B930A523}" type="pres">
      <dgm:prSet presAssocID="{1E626625-2E7A-479E-A361-A52613B9DC29}" presName="hierChild7" presStyleCnt="0"/>
      <dgm:spPr/>
    </dgm:pt>
  </dgm:ptLst>
  <dgm:cxnLst>
    <dgm:cxn modelId="{FAEC03F9-03FD-4167-BD25-83822A2C6F95}" type="presOf" srcId="{1E626625-2E7A-479E-A361-A52613B9DC29}" destId="{5671C0EC-BBAE-4D55-9C3C-FF9ADF55D175}" srcOrd="0" destOrd="0" presId="urn:microsoft.com/office/officeart/2005/8/layout/orgChart1"/>
    <dgm:cxn modelId="{97F06E84-DDB1-4E3C-A7F5-126C3BCB00A7}" type="presOf" srcId="{6A4AC2E7-AA65-4736-A089-E28438BE0024}" destId="{3B7F138E-DAD1-4815-AF83-BF0187D5F2B5}" srcOrd="1" destOrd="0" presId="urn:microsoft.com/office/officeart/2005/8/layout/orgChart1"/>
    <dgm:cxn modelId="{E96597C8-984D-4920-8E38-D31E2E6DC572}" srcId="{6A4AC2E7-AA65-4736-A089-E28438BE0024}" destId="{8830776B-FB3D-4718-A278-3B9C9D524EB7}" srcOrd="3" destOrd="0" parTransId="{06719CE0-9449-4AFC-8AFA-7B57BA051D6B}" sibTransId="{FBD374AE-6ECB-4486-B276-42A03962BEC3}"/>
    <dgm:cxn modelId="{E484E602-406D-4CA4-9873-CAE835184AF7}" srcId="{6A4AC2E7-AA65-4736-A089-E28438BE0024}" destId="{9341F677-709C-4CAC-B203-09B8A65CEEBE}" srcOrd="0" destOrd="0" parTransId="{F20CEA6C-4585-404A-AAF0-A3D00766D0E4}" sibTransId="{1B0D1032-D2FA-4099-9283-EED06794510A}"/>
    <dgm:cxn modelId="{2B34D63A-A875-434A-8044-815251816367}" type="presOf" srcId="{9341F677-709C-4CAC-B203-09B8A65CEEBE}" destId="{4E9CDF5C-BD83-4A18-8C82-693B16BD7310}" srcOrd="0" destOrd="0" presId="urn:microsoft.com/office/officeart/2005/8/layout/orgChart1"/>
    <dgm:cxn modelId="{0D90C6E3-2641-43C6-95D9-30182EC8A887}" srcId="{6A4AC2E7-AA65-4736-A089-E28438BE0024}" destId="{D6033458-D16E-4772-9D41-E52F3E3EF266}" srcOrd="2" destOrd="0" parTransId="{AE125AE9-654F-45C9-84E7-91DF0BC96777}" sibTransId="{4A265DF5-859C-4261-A3DD-10A9A6BD20C7}"/>
    <dgm:cxn modelId="{44D371E6-D59F-4A47-8E16-BC2F6607C4DD}" type="presOf" srcId="{8830776B-FB3D-4718-A278-3B9C9D524EB7}" destId="{B6D02342-9AD9-4648-AC4B-DE58E8D2F4D3}" srcOrd="0" destOrd="0" presId="urn:microsoft.com/office/officeart/2005/8/layout/orgChart1"/>
    <dgm:cxn modelId="{868060EC-0690-498E-A961-7C3492FB5425}" type="presOf" srcId="{63D2C367-5E95-4AB1-A758-2BF7B0BDAECC}" destId="{0644D277-2195-460A-8551-FBF5FA30C4C8}" srcOrd="0" destOrd="0" presId="urn:microsoft.com/office/officeart/2005/8/layout/orgChart1"/>
    <dgm:cxn modelId="{0374A32B-48C0-454F-8F97-6210EE0D040E}" type="presOf" srcId="{AE125AE9-654F-45C9-84E7-91DF0BC96777}" destId="{64AFD98D-399F-4257-B785-3E2990851805}" srcOrd="0" destOrd="0" presId="urn:microsoft.com/office/officeart/2005/8/layout/orgChart1"/>
    <dgm:cxn modelId="{830B392D-9971-4624-A705-0A6B795FA258}" type="presOf" srcId="{F20CEA6C-4585-404A-AAF0-A3D00766D0E4}" destId="{CDE4BA06-EF42-4AD9-9C37-1F46F5AFBAF0}" srcOrd="0" destOrd="0" presId="urn:microsoft.com/office/officeart/2005/8/layout/orgChart1"/>
    <dgm:cxn modelId="{7CF0376D-BD29-404D-BED4-9B7AFB2CBCD2}" type="presOf" srcId="{6A4AC2E7-AA65-4736-A089-E28438BE0024}" destId="{04B806CD-36C7-49F5-8A79-117AE4FE8C0A}" srcOrd="0" destOrd="0" presId="urn:microsoft.com/office/officeart/2005/8/layout/orgChart1"/>
    <dgm:cxn modelId="{2F01768A-042E-4560-8201-8D982127B584}" type="presOf" srcId="{A6641ED1-F6D5-4BD0-8BF8-2320130E1367}" destId="{47776002-6D0E-4778-B6D4-C2E20DADD7A5}" srcOrd="0" destOrd="0" presId="urn:microsoft.com/office/officeart/2005/8/layout/orgChart1"/>
    <dgm:cxn modelId="{C082B18F-EFD9-4F13-9651-200A397B4FAA}" type="presOf" srcId="{D6033458-D16E-4772-9D41-E52F3E3EF266}" destId="{13859CB0-5C77-4974-8EDA-CC4ED612FE78}" srcOrd="0" destOrd="0" presId="urn:microsoft.com/office/officeart/2005/8/layout/orgChart1"/>
    <dgm:cxn modelId="{08299A73-04EE-428A-B4BC-A8981CE2A9E6}" type="presOf" srcId="{B474FBE2-F84F-4B60-8B33-01782D836C1A}" destId="{C88B3305-5D6B-4F42-844D-0E08F464BC59}" srcOrd="0" destOrd="0" presId="urn:microsoft.com/office/officeart/2005/8/layout/orgChart1"/>
    <dgm:cxn modelId="{2CBA9753-C9A9-4C52-9F33-79868BA67897}" type="presOf" srcId="{1E626625-2E7A-479E-A361-A52613B9DC29}" destId="{9DDA160E-B05A-4E96-A93B-6E0035AA25B2}" srcOrd="1" destOrd="0" presId="urn:microsoft.com/office/officeart/2005/8/layout/orgChart1"/>
    <dgm:cxn modelId="{DBA33278-1FA6-41FA-A32E-BE0FB7B2DD1D}" srcId="{A6641ED1-F6D5-4BD0-8BF8-2320130E1367}" destId="{6A4AC2E7-AA65-4736-A089-E28438BE0024}" srcOrd="0" destOrd="0" parTransId="{9DE64F3E-BB24-4E26-AF17-449018696799}" sibTransId="{987F0A6F-D028-4D82-96A7-AA37FA763E93}"/>
    <dgm:cxn modelId="{12998533-6892-407F-817D-A378CDA5862B}" srcId="{6A4AC2E7-AA65-4736-A089-E28438BE0024}" destId="{1E626625-2E7A-479E-A361-A52613B9DC29}" srcOrd="4" destOrd="0" parTransId="{3FC88FB0-CB54-4FA6-A3D6-6DDE36CDCD1F}" sibTransId="{13297A3B-8FEA-4ED3-AAD1-54E60B525222}"/>
    <dgm:cxn modelId="{945506ED-9E49-4406-92DF-9B9F87C640ED}" type="presOf" srcId="{8830776B-FB3D-4718-A278-3B9C9D524EB7}" destId="{E0EAEF4A-5150-4B01-AE24-7974F8052C91}" srcOrd="1" destOrd="0" presId="urn:microsoft.com/office/officeart/2005/8/layout/orgChart1"/>
    <dgm:cxn modelId="{6FAC580E-FFE6-4EE2-9BF9-692D0C77CF76}" type="presOf" srcId="{3FC88FB0-CB54-4FA6-A3D6-6DDE36CDCD1F}" destId="{28EE90BD-2FF2-4208-B875-12F9BA32E07D}" srcOrd="0" destOrd="0" presId="urn:microsoft.com/office/officeart/2005/8/layout/orgChart1"/>
    <dgm:cxn modelId="{0469C470-EFCE-4B8C-89B1-7689CD7110EB}" type="presOf" srcId="{9341F677-709C-4CAC-B203-09B8A65CEEBE}" destId="{C98C6B78-6A6E-4700-9C77-E305C006A4C0}" srcOrd="1" destOrd="0" presId="urn:microsoft.com/office/officeart/2005/8/layout/orgChart1"/>
    <dgm:cxn modelId="{1D524B07-46CE-4BC6-93F5-C19B2D032FC5}" srcId="{6A4AC2E7-AA65-4736-A089-E28438BE0024}" destId="{63D2C367-5E95-4AB1-A758-2BF7B0BDAECC}" srcOrd="1" destOrd="0" parTransId="{B474FBE2-F84F-4B60-8B33-01782D836C1A}" sibTransId="{11C9F787-2C69-4630-9678-45779E04C0B7}"/>
    <dgm:cxn modelId="{FB9802F8-AB7F-4B15-A067-AFEDAD7B2FA1}" type="presOf" srcId="{06719CE0-9449-4AFC-8AFA-7B57BA051D6B}" destId="{3D44CDA4-73FD-48BD-84BC-83A4DF1C3BF3}" srcOrd="0" destOrd="0" presId="urn:microsoft.com/office/officeart/2005/8/layout/orgChart1"/>
    <dgm:cxn modelId="{0BBBBD8D-FB81-4AB3-B3CF-394063E26172}" type="presOf" srcId="{D6033458-D16E-4772-9D41-E52F3E3EF266}" destId="{C11CCFC2-062C-48B0-8C56-BCEFF2E30065}" srcOrd="1" destOrd="0" presId="urn:microsoft.com/office/officeart/2005/8/layout/orgChart1"/>
    <dgm:cxn modelId="{251B4178-7C38-4FE4-9E7B-D401CF0CA451}" type="presOf" srcId="{63D2C367-5E95-4AB1-A758-2BF7B0BDAECC}" destId="{F83A48FD-C5AF-4ABF-91AD-39C45DBD0C95}" srcOrd="1" destOrd="0" presId="urn:microsoft.com/office/officeart/2005/8/layout/orgChart1"/>
    <dgm:cxn modelId="{A357CCF2-7099-40FE-8534-B14CEE9C6159}" type="presParOf" srcId="{47776002-6D0E-4778-B6D4-C2E20DADD7A5}" destId="{17C88EA1-2C82-4F0D-BFEE-93D65238088C}" srcOrd="0" destOrd="0" presId="urn:microsoft.com/office/officeart/2005/8/layout/orgChart1"/>
    <dgm:cxn modelId="{A44520AA-8038-4D50-AED8-0B0061C6707E}" type="presParOf" srcId="{17C88EA1-2C82-4F0D-BFEE-93D65238088C}" destId="{92F59537-3F75-4BB7-A287-E3413F085E20}" srcOrd="0" destOrd="0" presId="urn:microsoft.com/office/officeart/2005/8/layout/orgChart1"/>
    <dgm:cxn modelId="{099FF273-BBAA-4717-B577-50ACD361B74C}" type="presParOf" srcId="{92F59537-3F75-4BB7-A287-E3413F085E20}" destId="{04B806CD-36C7-49F5-8A79-117AE4FE8C0A}" srcOrd="0" destOrd="0" presId="urn:microsoft.com/office/officeart/2005/8/layout/orgChart1"/>
    <dgm:cxn modelId="{22691829-F4C0-4ED7-81DE-D9876E6181C7}" type="presParOf" srcId="{92F59537-3F75-4BB7-A287-E3413F085E20}" destId="{3B7F138E-DAD1-4815-AF83-BF0187D5F2B5}" srcOrd="1" destOrd="0" presId="urn:microsoft.com/office/officeart/2005/8/layout/orgChart1"/>
    <dgm:cxn modelId="{F07CF1F2-7B59-4F66-995E-377FD3E1260E}" type="presParOf" srcId="{17C88EA1-2C82-4F0D-BFEE-93D65238088C}" destId="{E6D41105-AAAC-4B32-AF28-70FF451E4195}" srcOrd="1" destOrd="0" presId="urn:microsoft.com/office/officeart/2005/8/layout/orgChart1"/>
    <dgm:cxn modelId="{E0AD98FF-2079-49A7-9AA5-45FD8ADD4F94}" type="presParOf" srcId="{E6D41105-AAAC-4B32-AF28-70FF451E4195}" destId="{CDE4BA06-EF42-4AD9-9C37-1F46F5AFBAF0}" srcOrd="0" destOrd="0" presId="urn:microsoft.com/office/officeart/2005/8/layout/orgChart1"/>
    <dgm:cxn modelId="{231B1D6B-2352-49BD-9120-0D10DE6D4A1E}" type="presParOf" srcId="{E6D41105-AAAC-4B32-AF28-70FF451E4195}" destId="{2515F4D9-0EA0-436D-9A24-A5C8A5D56B33}" srcOrd="1" destOrd="0" presId="urn:microsoft.com/office/officeart/2005/8/layout/orgChart1"/>
    <dgm:cxn modelId="{10E467E3-3F04-420A-A858-4A9D5B2730D8}" type="presParOf" srcId="{2515F4D9-0EA0-436D-9A24-A5C8A5D56B33}" destId="{BC4D602A-106B-4C91-8BD1-76F79C97A6CB}" srcOrd="0" destOrd="0" presId="urn:microsoft.com/office/officeart/2005/8/layout/orgChart1"/>
    <dgm:cxn modelId="{7FB45107-D00D-4FD3-9D2B-2BE774D29158}" type="presParOf" srcId="{BC4D602A-106B-4C91-8BD1-76F79C97A6CB}" destId="{4E9CDF5C-BD83-4A18-8C82-693B16BD7310}" srcOrd="0" destOrd="0" presId="urn:microsoft.com/office/officeart/2005/8/layout/orgChart1"/>
    <dgm:cxn modelId="{A6ADBBEF-EE61-4254-BBBA-4B3035E66F64}" type="presParOf" srcId="{BC4D602A-106B-4C91-8BD1-76F79C97A6CB}" destId="{C98C6B78-6A6E-4700-9C77-E305C006A4C0}" srcOrd="1" destOrd="0" presId="urn:microsoft.com/office/officeart/2005/8/layout/orgChart1"/>
    <dgm:cxn modelId="{9B72978A-AE0B-4EB7-AC28-D8A47D165FDA}" type="presParOf" srcId="{2515F4D9-0EA0-436D-9A24-A5C8A5D56B33}" destId="{AD41D664-514A-4C44-94B4-B3A14DE15AEB}" srcOrd="1" destOrd="0" presId="urn:microsoft.com/office/officeart/2005/8/layout/orgChart1"/>
    <dgm:cxn modelId="{D2A2115D-A6D7-4F63-845D-12BB021BE76D}" type="presParOf" srcId="{2515F4D9-0EA0-436D-9A24-A5C8A5D56B33}" destId="{510393B8-059A-40E8-986F-FFED8817CC35}" srcOrd="2" destOrd="0" presId="urn:microsoft.com/office/officeart/2005/8/layout/orgChart1"/>
    <dgm:cxn modelId="{122C2D92-77ED-48E1-AD8D-67883107AC3B}" type="presParOf" srcId="{E6D41105-AAAC-4B32-AF28-70FF451E4195}" destId="{C88B3305-5D6B-4F42-844D-0E08F464BC59}" srcOrd="2" destOrd="0" presId="urn:microsoft.com/office/officeart/2005/8/layout/orgChart1"/>
    <dgm:cxn modelId="{4C89E8C9-AFFB-4C54-B37D-19F306E81832}" type="presParOf" srcId="{E6D41105-AAAC-4B32-AF28-70FF451E4195}" destId="{C2AF9BE2-19B9-4B0B-9088-00554703A8B7}" srcOrd="3" destOrd="0" presId="urn:microsoft.com/office/officeart/2005/8/layout/orgChart1"/>
    <dgm:cxn modelId="{DCB9F0C6-C4A8-450A-A4F4-76D4ACF1071D}" type="presParOf" srcId="{C2AF9BE2-19B9-4B0B-9088-00554703A8B7}" destId="{277DD757-EE16-480F-953E-2C4D29DA5E0A}" srcOrd="0" destOrd="0" presId="urn:microsoft.com/office/officeart/2005/8/layout/orgChart1"/>
    <dgm:cxn modelId="{025F7158-FC22-4590-90F0-C10F2214096F}" type="presParOf" srcId="{277DD757-EE16-480F-953E-2C4D29DA5E0A}" destId="{0644D277-2195-460A-8551-FBF5FA30C4C8}" srcOrd="0" destOrd="0" presId="urn:microsoft.com/office/officeart/2005/8/layout/orgChart1"/>
    <dgm:cxn modelId="{867949B9-A058-4718-A521-1E973DDC7B36}" type="presParOf" srcId="{277DD757-EE16-480F-953E-2C4D29DA5E0A}" destId="{F83A48FD-C5AF-4ABF-91AD-39C45DBD0C95}" srcOrd="1" destOrd="0" presId="urn:microsoft.com/office/officeart/2005/8/layout/orgChart1"/>
    <dgm:cxn modelId="{55EC3FB2-C5AA-4EE7-9636-7C20156FD9A6}" type="presParOf" srcId="{C2AF9BE2-19B9-4B0B-9088-00554703A8B7}" destId="{8D7FCBB9-FC77-482F-9A7F-F978A6170A2A}" srcOrd="1" destOrd="0" presId="urn:microsoft.com/office/officeart/2005/8/layout/orgChart1"/>
    <dgm:cxn modelId="{B4F4BE3B-86AC-428A-9627-2A2EBC3E9F3A}" type="presParOf" srcId="{C2AF9BE2-19B9-4B0B-9088-00554703A8B7}" destId="{E40E45C1-07B4-4696-AFB3-3AD4D23D13DF}" srcOrd="2" destOrd="0" presId="urn:microsoft.com/office/officeart/2005/8/layout/orgChart1"/>
    <dgm:cxn modelId="{E27B451C-D349-40C2-878E-235368BFAB38}" type="presParOf" srcId="{E6D41105-AAAC-4B32-AF28-70FF451E4195}" destId="{64AFD98D-399F-4257-B785-3E2990851805}" srcOrd="4" destOrd="0" presId="urn:microsoft.com/office/officeart/2005/8/layout/orgChart1"/>
    <dgm:cxn modelId="{093B8954-4628-4823-A82D-2788EBA4A399}" type="presParOf" srcId="{E6D41105-AAAC-4B32-AF28-70FF451E4195}" destId="{2FB4A8F6-1C13-40D3-8CCA-18A626085AA6}" srcOrd="5" destOrd="0" presId="urn:microsoft.com/office/officeart/2005/8/layout/orgChart1"/>
    <dgm:cxn modelId="{ACC63931-B520-4838-A00D-50871C6AE1F2}" type="presParOf" srcId="{2FB4A8F6-1C13-40D3-8CCA-18A626085AA6}" destId="{828D30FB-FE26-4FDB-9A8C-7025E55A5AC6}" srcOrd="0" destOrd="0" presId="urn:microsoft.com/office/officeart/2005/8/layout/orgChart1"/>
    <dgm:cxn modelId="{279454D5-C13E-4175-8577-80A0D78AF663}" type="presParOf" srcId="{828D30FB-FE26-4FDB-9A8C-7025E55A5AC6}" destId="{13859CB0-5C77-4974-8EDA-CC4ED612FE78}" srcOrd="0" destOrd="0" presId="urn:microsoft.com/office/officeart/2005/8/layout/orgChart1"/>
    <dgm:cxn modelId="{39EE15AB-E108-482A-91F2-4F7DA8D8C4C3}" type="presParOf" srcId="{828D30FB-FE26-4FDB-9A8C-7025E55A5AC6}" destId="{C11CCFC2-062C-48B0-8C56-BCEFF2E30065}" srcOrd="1" destOrd="0" presId="urn:microsoft.com/office/officeart/2005/8/layout/orgChart1"/>
    <dgm:cxn modelId="{4FB3B7B9-39D5-4831-B88F-36E29E27BDFF}" type="presParOf" srcId="{2FB4A8F6-1C13-40D3-8CCA-18A626085AA6}" destId="{56CB6F1C-524A-4D13-AA87-F411FDFC2850}" srcOrd="1" destOrd="0" presId="urn:microsoft.com/office/officeart/2005/8/layout/orgChart1"/>
    <dgm:cxn modelId="{4745D570-D108-4E5A-AAD7-1802CAA52DC5}" type="presParOf" srcId="{2FB4A8F6-1C13-40D3-8CCA-18A626085AA6}" destId="{195EB412-854C-4DAF-8AE9-822EBA452696}" srcOrd="2" destOrd="0" presId="urn:microsoft.com/office/officeart/2005/8/layout/orgChart1"/>
    <dgm:cxn modelId="{B0415EBA-095C-4490-AB72-FBCBB2A1B6F0}" type="presParOf" srcId="{E6D41105-AAAC-4B32-AF28-70FF451E4195}" destId="{3D44CDA4-73FD-48BD-84BC-83A4DF1C3BF3}" srcOrd="6" destOrd="0" presId="urn:microsoft.com/office/officeart/2005/8/layout/orgChart1"/>
    <dgm:cxn modelId="{3265CC53-6D5C-429E-8373-62886752FA81}" type="presParOf" srcId="{E6D41105-AAAC-4B32-AF28-70FF451E4195}" destId="{103BD939-298D-46A8-B6A2-4C8924DB85E4}" srcOrd="7" destOrd="0" presId="urn:microsoft.com/office/officeart/2005/8/layout/orgChart1"/>
    <dgm:cxn modelId="{F0A2CC14-4863-45F5-8276-D7B67509C482}" type="presParOf" srcId="{103BD939-298D-46A8-B6A2-4C8924DB85E4}" destId="{4BB6C9EF-3E3F-402A-8BD5-8346157BB369}" srcOrd="0" destOrd="0" presId="urn:microsoft.com/office/officeart/2005/8/layout/orgChart1"/>
    <dgm:cxn modelId="{40EA5666-7280-416D-92AF-A86BD0B611E6}" type="presParOf" srcId="{4BB6C9EF-3E3F-402A-8BD5-8346157BB369}" destId="{B6D02342-9AD9-4648-AC4B-DE58E8D2F4D3}" srcOrd="0" destOrd="0" presId="urn:microsoft.com/office/officeart/2005/8/layout/orgChart1"/>
    <dgm:cxn modelId="{7B3F32C1-2F0F-4601-A6FB-6D689A7EC044}" type="presParOf" srcId="{4BB6C9EF-3E3F-402A-8BD5-8346157BB369}" destId="{E0EAEF4A-5150-4B01-AE24-7974F8052C91}" srcOrd="1" destOrd="0" presId="urn:microsoft.com/office/officeart/2005/8/layout/orgChart1"/>
    <dgm:cxn modelId="{3254913C-8142-44D4-9C0B-024E5F4D7FF1}" type="presParOf" srcId="{103BD939-298D-46A8-B6A2-4C8924DB85E4}" destId="{8C04BCD9-A546-4332-9965-BDB7240DAFF5}" srcOrd="1" destOrd="0" presId="urn:microsoft.com/office/officeart/2005/8/layout/orgChart1"/>
    <dgm:cxn modelId="{8DA5A984-F749-434C-8304-65894B1A4492}" type="presParOf" srcId="{103BD939-298D-46A8-B6A2-4C8924DB85E4}" destId="{F4FA21A4-9C6D-4765-9088-B309FA6A155D}" srcOrd="2" destOrd="0" presId="urn:microsoft.com/office/officeart/2005/8/layout/orgChart1"/>
    <dgm:cxn modelId="{D044B6D4-2513-4A34-A4DE-9D3ABF8B188C}" type="presParOf" srcId="{17C88EA1-2C82-4F0D-BFEE-93D65238088C}" destId="{B07CF9A8-BA7D-43FB-9244-77A458A6604C}" srcOrd="2" destOrd="0" presId="urn:microsoft.com/office/officeart/2005/8/layout/orgChart1"/>
    <dgm:cxn modelId="{516B625E-AB61-4D33-A04A-3B1B6F45A2D4}" type="presParOf" srcId="{B07CF9A8-BA7D-43FB-9244-77A458A6604C}" destId="{28EE90BD-2FF2-4208-B875-12F9BA32E07D}" srcOrd="0" destOrd="0" presId="urn:microsoft.com/office/officeart/2005/8/layout/orgChart1"/>
    <dgm:cxn modelId="{81D2546A-7B5D-4727-A793-0A05F43F50D4}" type="presParOf" srcId="{B07CF9A8-BA7D-43FB-9244-77A458A6604C}" destId="{B545ED52-DA40-48EC-8D8B-6BA8D98833E5}" srcOrd="1" destOrd="0" presId="urn:microsoft.com/office/officeart/2005/8/layout/orgChart1"/>
    <dgm:cxn modelId="{A24C5C75-6926-4BD3-87A8-4F17D3C5FC63}" type="presParOf" srcId="{B545ED52-DA40-48EC-8D8B-6BA8D98833E5}" destId="{A7DA5DD9-FDDB-4FC8-8834-6B093E3A407A}" srcOrd="0" destOrd="0" presId="urn:microsoft.com/office/officeart/2005/8/layout/orgChart1"/>
    <dgm:cxn modelId="{90671346-0A70-46C0-831D-E6C788AC8D6D}" type="presParOf" srcId="{A7DA5DD9-FDDB-4FC8-8834-6B093E3A407A}" destId="{5671C0EC-BBAE-4D55-9C3C-FF9ADF55D175}" srcOrd="0" destOrd="0" presId="urn:microsoft.com/office/officeart/2005/8/layout/orgChart1"/>
    <dgm:cxn modelId="{873A497A-BCA5-4ABF-9541-74BC22CF10F1}" type="presParOf" srcId="{A7DA5DD9-FDDB-4FC8-8834-6B093E3A407A}" destId="{9DDA160E-B05A-4E96-A93B-6E0035AA25B2}" srcOrd="1" destOrd="0" presId="urn:microsoft.com/office/officeart/2005/8/layout/orgChart1"/>
    <dgm:cxn modelId="{4C952314-E9A2-45D1-AAB9-206F94B27864}" type="presParOf" srcId="{B545ED52-DA40-48EC-8D8B-6BA8D98833E5}" destId="{AE0354A7-6731-4398-B61B-59634C92F08D}" srcOrd="1" destOrd="0" presId="urn:microsoft.com/office/officeart/2005/8/layout/orgChart1"/>
    <dgm:cxn modelId="{D625EA36-8FD1-477C-B67A-D0E9A1C4FF9A}" type="presParOf" srcId="{B545ED52-DA40-48EC-8D8B-6BA8D98833E5}" destId="{C5C525C0-C503-495B-B3C7-0930B930A523}" srcOrd="2" destOrd="0" presId="urn:microsoft.com/office/officeart/2005/8/layout/orgChar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37063" cy="355600"/>
          </a:xfrm>
          <a:prstGeom prst="rect">
            <a:avLst/>
          </a:prstGeom>
        </p:spPr>
        <p:txBody>
          <a:bodyPr vert="horz" lIns="95498" tIns="47749" rIns="95498" bIns="47749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795963" y="0"/>
            <a:ext cx="4435475" cy="355600"/>
          </a:xfrm>
          <a:prstGeom prst="rect">
            <a:avLst/>
          </a:prstGeom>
        </p:spPr>
        <p:txBody>
          <a:bodyPr vert="horz" lIns="95498" tIns="47749" rIns="95498" bIns="47749" rtlCol="0"/>
          <a:lstStyle>
            <a:lvl1pPr algn="r">
              <a:defRPr sz="1200"/>
            </a:lvl1pPr>
          </a:lstStyle>
          <a:p>
            <a:pPr>
              <a:defRPr/>
            </a:pPr>
            <a:fld id="{E593C56B-50B0-4FC9-93A4-355857B41852}" type="datetimeFigureOut">
              <a:rPr lang="en-US"/>
              <a:pPr>
                <a:defRPr/>
              </a:pPr>
              <a:t>9/19/2016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742113"/>
            <a:ext cx="4437063" cy="355600"/>
          </a:xfrm>
          <a:prstGeom prst="rect">
            <a:avLst/>
          </a:prstGeom>
        </p:spPr>
        <p:txBody>
          <a:bodyPr vert="horz" lIns="95498" tIns="47749" rIns="95498" bIns="4774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795963" y="6742113"/>
            <a:ext cx="4435475" cy="355600"/>
          </a:xfrm>
          <a:prstGeom prst="rect">
            <a:avLst/>
          </a:prstGeom>
        </p:spPr>
        <p:txBody>
          <a:bodyPr vert="horz" lIns="95498" tIns="47749" rIns="95498" bIns="47749" rtlCol="0" anchor="b"/>
          <a:lstStyle>
            <a:lvl1pPr algn="r">
              <a:defRPr sz="1200"/>
            </a:lvl1pPr>
          </a:lstStyle>
          <a:p>
            <a:pPr>
              <a:defRPr/>
            </a:pPr>
            <a:fld id="{9E737D24-DD11-434E-BB68-0B343D084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7063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98" tIns="47749" rIns="95498" bIns="47749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795963" y="0"/>
            <a:ext cx="443547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98" tIns="47749" rIns="95498" bIns="4774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9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341688" y="531813"/>
            <a:ext cx="3551237" cy="26622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23938" y="3371850"/>
            <a:ext cx="8186737" cy="319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98" tIns="47749" rIns="95498" bIns="477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742113"/>
            <a:ext cx="4437063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98" tIns="47749" rIns="95498" bIns="47749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795963" y="6742113"/>
            <a:ext cx="443547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98" tIns="47749" rIns="95498" bIns="4774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Angsana New" pitchFamily="18" charset="-34"/>
              </a:defRPr>
            </a:lvl1pPr>
          </a:lstStyle>
          <a:p>
            <a:pPr>
              <a:defRPr/>
            </a:pPr>
            <a:fld id="{044ADE2D-3A1E-443C-B878-4CA25D1417B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340100" y="533400"/>
            <a:ext cx="3551238" cy="2662238"/>
          </a:xfrm>
          <a:ln/>
        </p:spPr>
      </p:sp>
      <p:sp>
        <p:nvSpPr>
          <p:cNvPr id="168963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altLang="en-US" smtClean="0">
                <a:cs typeface="Cordia New" pitchFamily="34" charset="-34"/>
              </a:rPr>
              <a:t/>
            </a:r>
            <a:br>
              <a:rPr lang="en-US" altLang="en-US" smtClean="0">
                <a:cs typeface="Cordia New" pitchFamily="34" charset="-34"/>
              </a:rPr>
            </a:br>
            <a:endParaRPr lang="th-TH" altLang="en-US" sz="170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340100" y="533400"/>
            <a:ext cx="3551238" cy="2662238"/>
          </a:xfrm>
          <a:ln/>
        </p:spPr>
      </p:sp>
      <p:sp>
        <p:nvSpPr>
          <p:cNvPr id="169987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altLang="en-US" smtClean="0">
                <a:cs typeface="Cordia New" pitchFamily="34" charset="-34"/>
              </a:rPr>
              <a:t/>
            </a:r>
            <a:br>
              <a:rPr lang="en-US" altLang="en-US" smtClean="0">
                <a:cs typeface="Cordia New" pitchFamily="34" charset="-34"/>
              </a:rPr>
            </a:br>
            <a:endParaRPr lang="th-TH" altLang="en-US" sz="170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340100" y="533400"/>
            <a:ext cx="3551238" cy="2662238"/>
          </a:xfrm>
          <a:ln/>
        </p:spPr>
      </p:sp>
      <p:sp>
        <p:nvSpPr>
          <p:cNvPr id="171011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altLang="en-US" smtClean="0">
                <a:cs typeface="Cordia New" pitchFamily="34" charset="-34"/>
              </a:rPr>
              <a:t/>
            </a:r>
            <a:br>
              <a:rPr lang="en-US" altLang="en-US" smtClean="0">
                <a:cs typeface="Cordia New" pitchFamily="34" charset="-34"/>
              </a:rPr>
            </a:br>
            <a:endParaRPr lang="th-TH" altLang="en-US" sz="170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2147483647 h 1000"/>
              <a:gd name="T2" fmla="*/ 0 w 1000"/>
              <a:gd name="T3" fmla="*/ 0 h 1000"/>
              <a:gd name="T4" fmla="*/ 2147483647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th-TH" altLang="en-US"/>
              <a:t>Click to edit Master title style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th-TH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40FBB-5F16-4746-892A-2BB411E29997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A82DB-F0AC-4C9C-97F5-58C02763354E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38FDC-A272-4543-B9B5-9D04EADCAD2C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F88562-5469-4332-A55F-71FC60622504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267D5-4247-474F-B12F-99EDA00C3634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C57E2-D9EB-4C05-BAC8-6E35ABC6F687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5B0CF8-D97D-462E-AAC5-43F8AF2C2214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58FB91-AB6D-40E1-B6F3-6EC99686120F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3477D-833D-46CE-87E2-39198DC28CFB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3965F-7F04-48DE-A379-1677F31FC62B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A5E23-569C-4246-B2CF-865B8AFB4C05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ชื่อเรื่อง เนื้อหา 1 ส่วน และ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723108-C255-4BB0-961F-2332E654031A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3EAB2-2E68-423B-9CF0-C6FC47E285D4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5B9649-67C0-4C03-919C-A7455D46F9C5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8C72C-012B-4AB6-B7A1-D221C541ED32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2"/>
          <p:cNvSpPr>
            <a:spLocks/>
          </p:cNvSpPr>
          <p:nvPr/>
        </p:nvSpPr>
        <p:spPr bwMode="gray">
          <a:xfrm>
            <a:off x="-9525" y="2997200"/>
            <a:ext cx="2205038" cy="2663825"/>
          </a:xfrm>
          <a:custGeom>
            <a:avLst/>
            <a:gdLst>
              <a:gd name="T0" fmla="*/ 0 w 1406"/>
              <a:gd name="T1" fmla="*/ 2663825 h 1678"/>
              <a:gd name="T2" fmla="*/ 0 w 1406"/>
              <a:gd name="T3" fmla="*/ 1800225 h 1678"/>
              <a:gd name="T4" fmla="*/ 2205038 w 1406"/>
              <a:gd name="T5" fmla="*/ 0 h 1678"/>
              <a:gd name="T6" fmla="*/ 2205038 w 1406"/>
              <a:gd name="T7" fmla="*/ 144463 h 1678"/>
              <a:gd name="T8" fmla="*/ 0 w 1406"/>
              <a:gd name="T9" fmla="*/ 2663825 h 16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06" h="1678">
                <a:moveTo>
                  <a:pt x="0" y="1678"/>
                </a:moveTo>
                <a:lnTo>
                  <a:pt x="0" y="1134"/>
                </a:lnTo>
                <a:lnTo>
                  <a:pt x="1406" y="0"/>
                </a:lnTo>
                <a:lnTo>
                  <a:pt x="1406" y="91"/>
                </a:lnTo>
                <a:lnTo>
                  <a:pt x="0" y="1678"/>
                </a:lnTo>
                <a:close/>
              </a:path>
            </a:pathLst>
          </a:custGeom>
          <a:solidFill>
            <a:srgbClr val="E0E0E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pic>
        <p:nvPicPr>
          <p:cNvPr id="5" name="Picture 7" descr="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1447800" y="1782763"/>
            <a:ext cx="735965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reeform 8"/>
          <p:cNvSpPr>
            <a:spLocks/>
          </p:cNvSpPr>
          <p:nvPr/>
        </p:nvSpPr>
        <p:spPr bwMode="gray">
          <a:xfrm>
            <a:off x="568325" y="-9525"/>
            <a:ext cx="1784350" cy="6875463"/>
          </a:xfrm>
          <a:custGeom>
            <a:avLst/>
            <a:gdLst>
              <a:gd name="T0" fmla="*/ 0 w 1124"/>
              <a:gd name="T1" fmla="*/ 0 h 4343"/>
              <a:gd name="T2" fmla="*/ 777875 w 1124"/>
              <a:gd name="T3" fmla="*/ 3166 h 4343"/>
              <a:gd name="T4" fmla="*/ 1784350 w 1124"/>
              <a:gd name="T5" fmla="*/ 2173615 h 4343"/>
              <a:gd name="T6" fmla="*/ 1784350 w 1124"/>
              <a:gd name="T7" fmla="*/ 3223220 h 4343"/>
              <a:gd name="T8" fmla="*/ 1411288 w 1124"/>
              <a:gd name="T9" fmla="*/ 6875463 h 4343"/>
              <a:gd name="T10" fmla="*/ 835025 w 1124"/>
              <a:gd name="T11" fmla="*/ 6875463 h 4343"/>
              <a:gd name="T12" fmla="*/ 1712913 w 1124"/>
              <a:gd name="T13" fmla="*/ 3215304 h 4343"/>
              <a:gd name="T14" fmla="*/ 1712913 w 1124"/>
              <a:gd name="T15" fmla="*/ 2189446 h 4343"/>
              <a:gd name="T16" fmla="*/ 0 w 1124"/>
              <a:gd name="T17" fmla="*/ 0 h 434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124" h="4343">
                <a:moveTo>
                  <a:pt x="0" y="0"/>
                </a:moveTo>
                <a:lnTo>
                  <a:pt x="490" y="2"/>
                </a:lnTo>
                <a:lnTo>
                  <a:pt x="1124" y="1373"/>
                </a:lnTo>
                <a:lnTo>
                  <a:pt x="1124" y="2036"/>
                </a:lnTo>
                <a:lnTo>
                  <a:pt x="889" y="4343"/>
                </a:lnTo>
                <a:lnTo>
                  <a:pt x="526" y="4343"/>
                </a:lnTo>
                <a:lnTo>
                  <a:pt x="1079" y="2031"/>
                </a:lnTo>
                <a:lnTo>
                  <a:pt x="1079" y="138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Freeform 9"/>
          <p:cNvSpPr>
            <a:spLocks/>
          </p:cNvSpPr>
          <p:nvPr/>
        </p:nvSpPr>
        <p:spPr bwMode="gray">
          <a:xfrm>
            <a:off x="-12700" y="-9525"/>
            <a:ext cx="2392363" cy="6880225"/>
          </a:xfrm>
          <a:custGeom>
            <a:avLst/>
            <a:gdLst>
              <a:gd name="T0" fmla="*/ 287338 w 1507"/>
              <a:gd name="T1" fmla="*/ 0 h 4334"/>
              <a:gd name="T2" fmla="*/ 2392363 w 1507"/>
              <a:gd name="T3" fmla="*/ 2189163 h 4334"/>
              <a:gd name="T4" fmla="*/ 2392363 w 1507"/>
              <a:gd name="T5" fmla="*/ 3232150 h 4334"/>
              <a:gd name="T6" fmla="*/ 1154113 w 1507"/>
              <a:gd name="T7" fmla="*/ 6880225 h 4334"/>
              <a:gd name="T8" fmla="*/ 3175 w 1507"/>
              <a:gd name="T9" fmla="*/ 6880225 h 4334"/>
              <a:gd name="T10" fmla="*/ 3175 w 1507"/>
              <a:gd name="T11" fmla="*/ 6607175 h 4334"/>
              <a:gd name="T12" fmla="*/ 2287588 w 1507"/>
              <a:gd name="T13" fmla="*/ 3073400 h 4334"/>
              <a:gd name="T14" fmla="*/ 2287588 w 1507"/>
              <a:gd name="T15" fmla="*/ 2297113 h 4334"/>
              <a:gd name="T16" fmla="*/ 12700 w 1507"/>
              <a:gd name="T17" fmla="*/ 688975 h 4334"/>
              <a:gd name="T18" fmla="*/ 0 w 1507"/>
              <a:gd name="T19" fmla="*/ 9525 h 4334"/>
              <a:gd name="T20" fmla="*/ 287338 w 1507"/>
              <a:gd name="T21" fmla="*/ 0 h 433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07" h="4334">
                <a:moveTo>
                  <a:pt x="181" y="0"/>
                </a:moveTo>
                <a:lnTo>
                  <a:pt x="1507" y="1379"/>
                </a:lnTo>
                <a:lnTo>
                  <a:pt x="1507" y="2036"/>
                </a:lnTo>
                <a:lnTo>
                  <a:pt x="727" y="4334"/>
                </a:lnTo>
                <a:lnTo>
                  <a:pt x="2" y="4334"/>
                </a:lnTo>
                <a:lnTo>
                  <a:pt x="2" y="4162"/>
                </a:lnTo>
                <a:lnTo>
                  <a:pt x="1441" y="1936"/>
                </a:lnTo>
                <a:lnTo>
                  <a:pt x="1441" y="1447"/>
                </a:lnTo>
                <a:lnTo>
                  <a:pt x="8" y="434"/>
                </a:lnTo>
                <a:lnTo>
                  <a:pt x="0" y="6"/>
                </a:lnTo>
                <a:lnTo>
                  <a:pt x="18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8" name="Freeform 10"/>
          <p:cNvSpPr>
            <a:spLocks/>
          </p:cNvSpPr>
          <p:nvPr/>
        </p:nvSpPr>
        <p:spPr bwMode="gray">
          <a:xfrm>
            <a:off x="2557463" y="0"/>
            <a:ext cx="3022600" cy="6858000"/>
          </a:xfrm>
          <a:custGeom>
            <a:avLst/>
            <a:gdLst>
              <a:gd name="T0" fmla="*/ 3022600 w 1904"/>
              <a:gd name="T1" fmla="*/ 0 h 4354"/>
              <a:gd name="T2" fmla="*/ 1870075 w 1904"/>
              <a:gd name="T3" fmla="*/ 0 h 4354"/>
              <a:gd name="T4" fmla="*/ 0 w 1904"/>
              <a:gd name="T5" fmla="*/ 2113789 h 4354"/>
              <a:gd name="T6" fmla="*/ 0 w 1904"/>
              <a:gd name="T7" fmla="*/ 3071452 h 4354"/>
              <a:gd name="T8" fmla="*/ 790575 w 1904"/>
              <a:gd name="T9" fmla="*/ 6858000 h 4354"/>
              <a:gd name="T10" fmla="*/ 1727200 w 1904"/>
              <a:gd name="T11" fmla="*/ 6858000 h 4354"/>
              <a:gd name="T12" fmla="*/ 69850 w 1904"/>
              <a:gd name="T13" fmla="*/ 3126580 h 4354"/>
              <a:gd name="T14" fmla="*/ 69850 w 1904"/>
              <a:gd name="T15" fmla="*/ 2143716 h 4354"/>
              <a:gd name="T16" fmla="*/ 3022600 w 1904"/>
              <a:gd name="T17" fmla="*/ 0 h 435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904" h="4354">
                <a:moveTo>
                  <a:pt x="1904" y="0"/>
                </a:moveTo>
                <a:lnTo>
                  <a:pt x="1178" y="0"/>
                </a:lnTo>
                <a:lnTo>
                  <a:pt x="0" y="1342"/>
                </a:lnTo>
                <a:lnTo>
                  <a:pt x="0" y="1950"/>
                </a:lnTo>
                <a:lnTo>
                  <a:pt x="498" y="4354"/>
                </a:lnTo>
                <a:lnTo>
                  <a:pt x="1088" y="4354"/>
                </a:lnTo>
                <a:lnTo>
                  <a:pt x="44" y="1985"/>
                </a:lnTo>
                <a:lnTo>
                  <a:pt x="44" y="1361"/>
                </a:lnTo>
                <a:lnTo>
                  <a:pt x="1904" y="0"/>
                </a:lnTo>
                <a:close/>
              </a:path>
            </a:pathLst>
          </a:custGeom>
          <a:solidFill>
            <a:srgbClr val="D3D3D3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9" name="Freeform 11"/>
          <p:cNvSpPr>
            <a:spLocks/>
          </p:cNvSpPr>
          <p:nvPr/>
        </p:nvSpPr>
        <p:spPr bwMode="gray">
          <a:xfrm>
            <a:off x="2959100" y="-14288"/>
            <a:ext cx="2711450" cy="1887538"/>
          </a:xfrm>
          <a:custGeom>
            <a:avLst/>
            <a:gdLst>
              <a:gd name="T0" fmla="*/ 2711450 w 1708"/>
              <a:gd name="T1" fmla="*/ 1588 h 1189"/>
              <a:gd name="T2" fmla="*/ 2189163 w 1708"/>
              <a:gd name="T3" fmla="*/ 0 h 1189"/>
              <a:gd name="T4" fmla="*/ 0 w 1708"/>
              <a:gd name="T5" fmla="*/ 1887538 h 1189"/>
              <a:gd name="T6" fmla="*/ 2711450 w 1708"/>
              <a:gd name="T7" fmla="*/ 1588 h 118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08" h="1189">
                <a:moveTo>
                  <a:pt x="1708" y="1"/>
                </a:moveTo>
                <a:lnTo>
                  <a:pt x="1379" y="0"/>
                </a:lnTo>
                <a:lnTo>
                  <a:pt x="0" y="1189"/>
                </a:lnTo>
                <a:lnTo>
                  <a:pt x="1708" y="1"/>
                </a:lnTo>
                <a:close/>
              </a:path>
            </a:pathLst>
          </a:custGeom>
          <a:solidFill>
            <a:srgbClr val="FFFFFF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0" name="Freeform 13"/>
          <p:cNvSpPr>
            <a:spLocks/>
          </p:cNvSpPr>
          <p:nvPr/>
        </p:nvSpPr>
        <p:spPr bwMode="gray">
          <a:xfrm>
            <a:off x="2498725" y="-9525"/>
            <a:ext cx="6105525" cy="6867525"/>
          </a:xfrm>
          <a:custGeom>
            <a:avLst/>
            <a:gdLst>
              <a:gd name="T0" fmla="*/ 5818188 w 3846"/>
              <a:gd name="T1" fmla="*/ 0 h 4354"/>
              <a:gd name="T2" fmla="*/ 3368675 w 3846"/>
              <a:gd name="T3" fmla="*/ 0 h 4354"/>
              <a:gd name="T4" fmla="*/ 0 w 3846"/>
              <a:gd name="T5" fmla="*/ 2111993 h 4354"/>
              <a:gd name="T6" fmla="*/ 0 w 3846"/>
              <a:gd name="T7" fmla="*/ 3075717 h 4354"/>
              <a:gd name="T8" fmla="*/ 1928813 w 3846"/>
              <a:gd name="T9" fmla="*/ 6867525 h 4354"/>
              <a:gd name="T10" fmla="*/ 3081338 w 3846"/>
              <a:gd name="T11" fmla="*/ 6867525 h 4354"/>
              <a:gd name="T12" fmla="*/ 114300 w 3846"/>
              <a:gd name="T13" fmla="*/ 2960575 h 4354"/>
              <a:gd name="T14" fmla="*/ 114300 w 3846"/>
              <a:gd name="T15" fmla="*/ 2146693 h 4354"/>
              <a:gd name="T16" fmla="*/ 6105525 w 3846"/>
              <a:gd name="T17" fmla="*/ 0 h 4354"/>
              <a:gd name="T18" fmla="*/ 3368675 w 3846"/>
              <a:gd name="T19" fmla="*/ 0 h 435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846" h="4354">
                <a:moveTo>
                  <a:pt x="3665" y="0"/>
                </a:moveTo>
                <a:lnTo>
                  <a:pt x="2122" y="0"/>
                </a:lnTo>
                <a:lnTo>
                  <a:pt x="0" y="1339"/>
                </a:lnTo>
                <a:lnTo>
                  <a:pt x="0" y="1950"/>
                </a:lnTo>
                <a:lnTo>
                  <a:pt x="1215" y="4354"/>
                </a:lnTo>
                <a:lnTo>
                  <a:pt x="1941" y="4354"/>
                </a:lnTo>
                <a:lnTo>
                  <a:pt x="72" y="1877"/>
                </a:lnTo>
                <a:lnTo>
                  <a:pt x="72" y="1361"/>
                </a:lnTo>
                <a:lnTo>
                  <a:pt x="3846" y="0"/>
                </a:lnTo>
                <a:lnTo>
                  <a:pt x="2122" y="0"/>
                </a:lnTo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1" name="Freeform 14"/>
          <p:cNvSpPr>
            <a:spLocks/>
          </p:cNvSpPr>
          <p:nvPr/>
        </p:nvSpPr>
        <p:spPr bwMode="gray">
          <a:xfrm>
            <a:off x="-9525" y="185738"/>
            <a:ext cx="2246313" cy="5984875"/>
          </a:xfrm>
          <a:custGeom>
            <a:avLst/>
            <a:gdLst>
              <a:gd name="T0" fmla="*/ 0 w 1415"/>
              <a:gd name="T1" fmla="*/ 0 h 3770"/>
              <a:gd name="T2" fmla="*/ 2246313 w 1415"/>
              <a:gd name="T3" fmla="*/ 1900238 h 3770"/>
              <a:gd name="T4" fmla="*/ 2246313 w 1415"/>
              <a:gd name="T5" fmla="*/ 2955925 h 3770"/>
              <a:gd name="T6" fmla="*/ 0 w 1415"/>
              <a:gd name="T7" fmla="*/ 5984875 h 3770"/>
              <a:gd name="T8" fmla="*/ 0 w 1415"/>
              <a:gd name="T9" fmla="*/ 5194300 h 3770"/>
              <a:gd name="T10" fmla="*/ 2184400 w 1415"/>
              <a:gd name="T11" fmla="*/ 2859088 h 3770"/>
              <a:gd name="T12" fmla="*/ 2184400 w 1415"/>
              <a:gd name="T13" fmla="*/ 2019300 h 3770"/>
              <a:gd name="T14" fmla="*/ 9525 w 1415"/>
              <a:gd name="T15" fmla="*/ 1527175 h 3770"/>
              <a:gd name="T16" fmla="*/ 0 w 1415"/>
              <a:gd name="T17" fmla="*/ 0 h 377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15" h="3770">
                <a:moveTo>
                  <a:pt x="0" y="0"/>
                </a:moveTo>
                <a:lnTo>
                  <a:pt x="1415" y="1197"/>
                </a:lnTo>
                <a:lnTo>
                  <a:pt x="1415" y="1862"/>
                </a:lnTo>
                <a:lnTo>
                  <a:pt x="0" y="3770"/>
                </a:lnTo>
                <a:lnTo>
                  <a:pt x="0" y="3272"/>
                </a:lnTo>
                <a:lnTo>
                  <a:pt x="1376" y="1801"/>
                </a:lnTo>
                <a:lnTo>
                  <a:pt x="1376" y="1272"/>
                </a:lnTo>
                <a:lnTo>
                  <a:pt x="6" y="96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2" name="Freeform 15"/>
          <p:cNvSpPr>
            <a:spLocks/>
          </p:cNvSpPr>
          <p:nvPr/>
        </p:nvSpPr>
        <p:spPr bwMode="gray">
          <a:xfrm>
            <a:off x="2608263" y="642938"/>
            <a:ext cx="6540500" cy="6215062"/>
          </a:xfrm>
          <a:custGeom>
            <a:avLst/>
            <a:gdLst>
              <a:gd name="T0" fmla="*/ 6532563 w 4120"/>
              <a:gd name="T1" fmla="*/ 0 h 3915"/>
              <a:gd name="T2" fmla="*/ 6540500 w 4120"/>
              <a:gd name="T3" fmla="*/ 793750 h 3915"/>
              <a:gd name="T4" fmla="*/ 96838 w 4120"/>
              <a:gd name="T5" fmla="*/ 1681162 h 3915"/>
              <a:gd name="T6" fmla="*/ 96838 w 4120"/>
              <a:gd name="T7" fmla="*/ 2327275 h 3915"/>
              <a:gd name="T8" fmla="*/ 3840163 w 4120"/>
              <a:gd name="T9" fmla="*/ 6215062 h 3915"/>
              <a:gd name="T10" fmla="*/ 2905125 w 4120"/>
              <a:gd name="T11" fmla="*/ 6215062 h 3915"/>
              <a:gd name="T12" fmla="*/ 0 w 4120"/>
              <a:gd name="T13" fmla="*/ 2300287 h 3915"/>
              <a:gd name="T14" fmla="*/ 0 w 4120"/>
              <a:gd name="T15" fmla="*/ 1535112 h 3915"/>
              <a:gd name="T16" fmla="*/ 6532563 w 4120"/>
              <a:gd name="T17" fmla="*/ 0 h 391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4120" h="3915">
                <a:moveTo>
                  <a:pt x="4115" y="0"/>
                </a:moveTo>
                <a:lnTo>
                  <a:pt x="4120" y="500"/>
                </a:lnTo>
                <a:lnTo>
                  <a:pt x="61" y="1059"/>
                </a:lnTo>
                <a:lnTo>
                  <a:pt x="61" y="1466"/>
                </a:lnTo>
                <a:lnTo>
                  <a:pt x="2419" y="3915"/>
                </a:lnTo>
                <a:lnTo>
                  <a:pt x="1830" y="3915"/>
                </a:lnTo>
                <a:lnTo>
                  <a:pt x="0" y="1449"/>
                </a:lnTo>
                <a:lnTo>
                  <a:pt x="0" y="967"/>
                </a:lnTo>
                <a:lnTo>
                  <a:pt x="4115" y="0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3" name="Freeform 16"/>
          <p:cNvSpPr>
            <a:spLocks/>
          </p:cNvSpPr>
          <p:nvPr/>
        </p:nvSpPr>
        <p:spPr bwMode="gray">
          <a:xfrm>
            <a:off x="2586038" y="-17463"/>
            <a:ext cx="6557962" cy="6875463"/>
          </a:xfrm>
          <a:custGeom>
            <a:avLst/>
            <a:gdLst>
              <a:gd name="T0" fmla="*/ 6557962 w 4131"/>
              <a:gd name="T1" fmla="*/ 0 h 4348"/>
              <a:gd name="T2" fmla="*/ 6550025 w 4131"/>
              <a:gd name="T3" fmla="*/ 781159 h 4348"/>
              <a:gd name="T4" fmla="*/ 87312 w 4131"/>
              <a:gd name="T5" fmla="*/ 2220136 h 4348"/>
              <a:gd name="T6" fmla="*/ 87312 w 4131"/>
              <a:gd name="T7" fmla="*/ 2930136 h 4348"/>
              <a:gd name="T8" fmla="*/ 5010150 w 4131"/>
              <a:gd name="T9" fmla="*/ 6875463 h 4348"/>
              <a:gd name="T10" fmla="*/ 3281362 w 4131"/>
              <a:gd name="T11" fmla="*/ 6875463 h 4348"/>
              <a:gd name="T12" fmla="*/ 0 w 4131"/>
              <a:gd name="T13" fmla="*/ 2975994 h 4348"/>
              <a:gd name="T14" fmla="*/ 0 w 4131"/>
              <a:gd name="T15" fmla="*/ 2142652 h 4348"/>
              <a:gd name="T16" fmla="*/ 5738812 w 4131"/>
              <a:gd name="T17" fmla="*/ 0 h 4348"/>
              <a:gd name="T18" fmla="*/ 6557962 w 4131"/>
              <a:gd name="T19" fmla="*/ 0 h 434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4131" h="4348">
                <a:moveTo>
                  <a:pt x="4131" y="0"/>
                </a:moveTo>
                <a:lnTo>
                  <a:pt x="4126" y="494"/>
                </a:lnTo>
                <a:lnTo>
                  <a:pt x="55" y="1404"/>
                </a:lnTo>
                <a:lnTo>
                  <a:pt x="55" y="1853"/>
                </a:lnTo>
                <a:lnTo>
                  <a:pt x="3156" y="4348"/>
                </a:lnTo>
                <a:lnTo>
                  <a:pt x="2067" y="4348"/>
                </a:lnTo>
                <a:lnTo>
                  <a:pt x="0" y="1882"/>
                </a:lnTo>
                <a:lnTo>
                  <a:pt x="0" y="1355"/>
                </a:lnTo>
                <a:lnTo>
                  <a:pt x="3615" y="0"/>
                </a:lnTo>
                <a:lnTo>
                  <a:pt x="4131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4" name="Freeform 17"/>
          <p:cNvSpPr>
            <a:spLocks/>
          </p:cNvSpPr>
          <p:nvPr/>
        </p:nvSpPr>
        <p:spPr bwMode="gray">
          <a:xfrm>
            <a:off x="2771775" y="-26988"/>
            <a:ext cx="5761038" cy="2087563"/>
          </a:xfrm>
          <a:custGeom>
            <a:avLst/>
            <a:gdLst>
              <a:gd name="T0" fmla="*/ 0 w 3629"/>
              <a:gd name="T1" fmla="*/ 2087563 h 1315"/>
              <a:gd name="T2" fmla="*/ 4537075 w 3629"/>
              <a:gd name="T3" fmla="*/ 0 h 1315"/>
              <a:gd name="T4" fmla="*/ 5761038 w 3629"/>
              <a:gd name="T5" fmla="*/ 0 h 1315"/>
              <a:gd name="T6" fmla="*/ 0 w 3629"/>
              <a:gd name="T7" fmla="*/ 2087563 h 131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629" h="1315">
                <a:moveTo>
                  <a:pt x="0" y="1315"/>
                </a:moveTo>
                <a:lnTo>
                  <a:pt x="2858" y="0"/>
                </a:lnTo>
                <a:lnTo>
                  <a:pt x="3629" y="0"/>
                </a:lnTo>
                <a:lnTo>
                  <a:pt x="0" y="1315"/>
                </a:lnTo>
                <a:close/>
              </a:path>
            </a:pathLst>
          </a:custGeom>
          <a:solidFill>
            <a:srgbClr val="FFFFFF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5" name="Freeform 18"/>
          <p:cNvSpPr>
            <a:spLocks/>
          </p:cNvSpPr>
          <p:nvPr/>
        </p:nvSpPr>
        <p:spPr bwMode="gray">
          <a:xfrm>
            <a:off x="2555875" y="2924175"/>
            <a:ext cx="3384550" cy="3944938"/>
          </a:xfrm>
          <a:custGeom>
            <a:avLst/>
            <a:gdLst>
              <a:gd name="T0" fmla="*/ 0 w 2132"/>
              <a:gd name="T1" fmla="*/ 0 h 2495"/>
              <a:gd name="T2" fmla="*/ 3384550 w 2132"/>
              <a:gd name="T3" fmla="*/ 3944938 h 2495"/>
              <a:gd name="T4" fmla="*/ 2879725 w 2132"/>
              <a:gd name="T5" fmla="*/ 3944938 h 2495"/>
              <a:gd name="T6" fmla="*/ 0 w 2132"/>
              <a:gd name="T7" fmla="*/ 0 h 249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2" h="2495">
                <a:moveTo>
                  <a:pt x="0" y="0"/>
                </a:moveTo>
                <a:lnTo>
                  <a:pt x="2132" y="2495"/>
                </a:lnTo>
                <a:lnTo>
                  <a:pt x="1814" y="2495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4901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6" name="Freeform 24"/>
          <p:cNvSpPr>
            <a:spLocks/>
          </p:cNvSpPr>
          <p:nvPr/>
        </p:nvSpPr>
        <p:spPr bwMode="gray">
          <a:xfrm>
            <a:off x="-19050" y="180975"/>
            <a:ext cx="2262188" cy="1914525"/>
          </a:xfrm>
          <a:custGeom>
            <a:avLst/>
            <a:gdLst>
              <a:gd name="T0" fmla="*/ 2262188 w 1425"/>
              <a:gd name="T1" fmla="*/ 1914525 h 1206"/>
              <a:gd name="T2" fmla="*/ 0 w 1425"/>
              <a:gd name="T3" fmla="*/ 0 h 1206"/>
              <a:gd name="T4" fmla="*/ 0 w 1425"/>
              <a:gd name="T5" fmla="*/ 295275 h 1206"/>
              <a:gd name="T6" fmla="*/ 2262188 w 1425"/>
              <a:gd name="T7" fmla="*/ 1914525 h 120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425" h="1206">
                <a:moveTo>
                  <a:pt x="1425" y="1206"/>
                </a:moveTo>
                <a:lnTo>
                  <a:pt x="0" y="0"/>
                </a:lnTo>
                <a:lnTo>
                  <a:pt x="0" y="186"/>
                </a:lnTo>
                <a:lnTo>
                  <a:pt x="1425" y="1206"/>
                </a:lnTo>
                <a:close/>
              </a:path>
            </a:pathLst>
          </a:custGeom>
          <a:solidFill>
            <a:srgbClr val="333333">
              <a:alpha val="3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7" name="Freeform 25"/>
          <p:cNvSpPr>
            <a:spLocks/>
          </p:cNvSpPr>
          <p:nvPr/>
        </p:nvSpPr>
        <p:spPr bwMode="gray">
          <a:xfrm>
            <a:off x="-12700" y="3105150"/>
            <a:ext cx="2327275" cy="3762375"/>
          </a:xfrm>
          <a:custGeom>
            <a:avLst/>
            <a:gdLst>
              <a:gd name="T0" fmla="*/ 0 w 1466"/>
              <a:gd name="T1" fmla="*/ 3568700 h 2370"/>
              <a:gd name="T2" fmla="*/ 2327275 w 1466"/>
              <a:gd name="T3" fmla="*/ 0 h 2370"/>
              <a:gd name="T4" fmla="*/ 307975 w 1466"/>
              <a:gd name="T5" fmla="*/ 3762375 h 2370"/>
              <a:gd name="T6" fmla="*/ 6350 w 1466"/>
              <a:gd name="T7" fmla="*/ 3752850 h 2370"/>
              <a:gd name="T8" fmla="*/ 0 w 1466"/>
              <a:gd name="T9" fmla="*/ 3568700 h 237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66" h="2370">
                <a:moveTo>
                  <a:pt x="0" y="2248"/>
                </a:moveTo>
                <a:lnTo>
                  <a:pt x="1466" y="0"/>
                </a:lnTo>
                <a:lnTo>
                  <a:pt x="194" y="2370"/>
                </a:lnTo>
                <a:lnTo>
                  <a:pt x="4" y="2364"/>
                </a:lnTo>
                <a:lnTo>
                  <a:pt x="0" y="2248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8" name="Freeform 26"/>
          <p:cNvSpPr>
            <a:spLocks/>
          </p:cNvSpPr>
          <p:nvPr/>
        </p:nvSpPr>
        <p:spPr bwMode="gray">
          <a:xfrm>
            <a:off x="-9525" y="1403350"/>
            <a:ext cx="2317750" cy="5265738"/>
          </a:xfrm>
          <a:custGeom>
            <a:avLst/>
            <a:gdLst>
              <a:gd name="T0" fmla="*/ 9525 w 1460"/>
              <a:gd name="T1" fmla="*/ 0 h 3317"/>
              <a:gd name="T2" fmla="*/ 9525 w 1460"/>
              <a:gd name="T3" fmla="*/ 1020763 h 3317"/>
              <a:gd name="T4" fmla="*/ 2238375 w 1460"/>
              <a:gd name="T5" fmla="*/ 895350 h 3317"/>
              <a:gd name="T6" fmla="*/ 2238375 w 1460"/>
              <a:gd name="T7" fmla="*/ 1665288 h 3317"/>
              <a:gd name="T8" fmla="*/ 0 w 1460"/>
              <a:gd name="T9" fmla="*/ 4527550 h 3317"/>
              <a:gd name="T10" fmla="*/ 0 w 1460"/>
              <a:gd name="T11" fmla="*/ 5265738 h 3317"/>
              <a:gd name="T12" fmla="*/ 2317750 w 1460"/>
              <a:gd name="T13" fmla="*/ 1685925 h 3317"/>
              <a:gd name="T14" fmla="*/ 2317750 w 1460"/>
              <a:gd name="T15" fmla="*/ 801688 h 3317"/>
              <a:gd name="T16" fmla="*/ 9525 w 1460"/>
              <a:gd name="T17" fmla="*/ 0 h 33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60" h="3317">
                <a:moveTo>
                  <a:pt x="6" y="0"/>
                </a:moveTo>
                <a:lnTo>
                  <a:pt x="6" y="643"/>
                </a:lnTo>
                <a:lnTo>
                  <a:pt x="1410" y="564"/>
                </a:lnTo>
                <a:lnTo>
                  <a:pt x="1410" y="1049"/>
                </a:lnTo>
                <a:lnTo>
                  <a:pt x="0" y="2852"/>
                </a:lnTo>
                <a:lnTo>
                  <a:pt x="0" y="3317"/>
                </a:lnTo>
                <a:lnTo>
                  <a:pt x="1460" y="1062"/>
                </a:lnTo>
                <a:lnTo>
                  <a:pt x="1460" y="505"/>
                </a:lnTo>
                <a:lnTo>
                  <a:pt x="6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grpSp>
        <p:nvGrpSpPr>
          <p:cNvPr id="19" name="Group 36"/>
          <p:cNvGrpSpPr>
            <a:grpSpLocks/>
          </p:cNvGrpSpPr>
          <p:nvPr/>
        </p:nvGrpSpPr>
        <p:grpSpPr bwMode="auto">
          <a:xfrm>
            <a:off x="0" y="-19050"/>
            <a:ext cx="9153525" cy="6886575"/>
            <a:chOff x="0" y="0"/>
            <a:chExt cx="5760" cy="4326"/>
          </a:xfrm>
        </p:grpSpPr>
        <p:pic>
          <p:nvPicPr>
            <p:cNvPr id="20" name="Picture 35" descr="11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gray">
            <a:xfrm>
              <a:off x="0" y="0"/>
              <a:ext cx="5760" cy="4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Rectangle 27"/>
            <p:cNvSpPr>
              <a:spLocks noChangeArrowheads="1"/>
            </p:cNvSpPr>
            <p:nvPr userDrawn="1"/>
          </p:nvSpPr>
          <p:spPr bwMode="gray">
            <a:xfrm>
              <a:off x="212" y="462"/>
              <a:ext cx="5334" cy="3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9pPr>
            </a:lstStyle>
            <a:p>
              <a:pPr eaLnBrk="1" hangingPunct="1">
                <a:defRPr/>
              </a:pPr>
              <a:endParaRPr lang="th-TH" altLang="th-TH" sz="1800" smtClean="0">
                <a:solidFill>
                  <a:srgbClr val="000000"/>
                </a:solidFill>
              </a:endParaRPr>
            </a:p>
          </p:txBody>
        </p:sp>
      </p:grpSp>
      <p:pic>
        <p:nvPicPr>
          <p:cNvPr id="22" name="Picture 19" descr="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gray">
          <a:xfrm>
            <a:off x="4141788" y="4041775"/>
            <a:ext cx="415925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 Box 29"/>
          <p:cNvSpPr txBox="1">
            <a:spLocks noChangeArrowheads="1"/>
          </p:cNvSpPr>
          <p:nvPr/>
        </p:nvSpPr>
        <p:spPr bwMode="gray">
          <a:xfrm>
            <a:off x="7561263" y="5476875"/>
            <a:ext cx="11969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9pPr>
          </a:lstStyle>
          <a:p>
            <a:pPr algn="r" eaLnBrk="1" hangingPunct="1">
              <a:defRPr/>
            </a:pPr>
            <a:r>
              <a:rPr lang="en-US" altLang="th-TH" sz="2000" smtClean="0">
                <a:solidFill>
                  <a:srgbClr val="FF7F00"/>
                </a:solidFill>
                <a:latin typeface="Arial Black" pitchFamily="34" charset="0"/>
              </a:rPr>
              <a:t>L/O/G/O</a:t>
            </a:r>
          </a:p>
        </p:txBody>
      </p:sp>
      <p:sp>
        <p:nvSpPr>
          <p:cNvPr id="24" name="Text Box 30"/>
          <p:cNvSpPr txBox="1">
            <a:spLocks noChangeArrowheads="1"/>
          </p:cNvSpPr>
          <p:nvPr/>
        </p:nvSpPr>
        <p:spPr bwMode="gray">
          <a:xfrm>
            <a:off x="6618288" y="5781675"/>
            <a:ext cx="21399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9pPr>
          </a:lstStyle>
          <a:p>
            <a:pPr algn="r" eaLnBrk="1" hangingPunct="1">
              <a:defRPr/>
            </a:pPr>
            <a:r>
              <a:rPr lang="en-US" altLang="th-TH" sz="1600" smtClean="0">
                <a:solidFill>
                  <a:srgbClr val="000000"/>
                </a:solidFill>
                <a:latin typeface="Times New Roman" pitchFamily="18" charset="0"/>
              </a:rPr>
              <a:t>www.themegallery.com</a:t>
            </a:r>
          </a:p>
        </p:txBody>
      </p:sp>
      <p:sp>
        <p:nvSpPr>
          <p:cNvPr id="25" name="Rectangle 50"/>
          <p:cNvSpPr>
            <a:spLocks noChangeArrowheads="1"/>
          </p:cNvSpPr>
          <p:nvPr/>
        </p:nvSpPr>
        <p:spPr bwMode="gray">
          <a:xfrm>
            <a:off x="341313" y="722313"/>
            <a:ext cx="8478837" cy="541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/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9pPr>
          </a:lstStyle>
          <a:p>
            <a:pPr eaLnBrk="1" hangingPunct="1">
              <a:defRPr/>
            </a:pPr>
            <a:endParaRPr lang="th-TH" altLang="th-TH" sz="1800" smtClean="0">
              <a:solidFill>
                <a:srgbClr val="000000"/>
              </a:solidFill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85838" y="3787775"/>
            <a:ext cx="7772400" cy="885825"/>
          </a:xfrm>
        </p:spPr>
        <p:txBody>
          <a:bodyPr/>
          <a:lstStyle>
            <a:lvl1pPr algn="r"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29150" y="3505200"/>
            <a:ext cx="4129088" cy="457200"/>
          </a:xfrm>
        </p:spPr>
        <p:txBody>
          <a:bodyPr/>
          <a:lstStyle>
            <a:lvl1pPr marL="0" indent="0" algn="dist">
              <a:buFontTx/>
              <a:buNone/>
              <a:defRPr sz="2000" b="1">
                <a:solidFill>
                  <a:srgbClr val="777777"/>
                </a:solidFill>
              </a:defRPr>
            </a:lvl1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2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4C07778C-A657-4058-8CB6-C1A5A4F50D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258C983F-D050-4239-B44C-D9F5C45DD4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8924BB6B-4D8F-495D-9513-ED285811E1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7FB49E0B-DC0F-44F6-9BE2-17F86DB62E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AF2AA812-AED9-4C84-868E-52E27745D7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019FC3AB-6824-4FCA-BCA3-B47FFA7DBD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29BDB45A-B4D5-48E2-B146-D75FC3B4BB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9EB17A1D-BA97-4F8D-8F0F-E88594D829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th-TH" noProof="0" smtClean="0"/>
              <a:t>คลิกไอคอนเพื่อเพิ่มรูปภาพ</a:t>
            </a:r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BE4B32B4-5467-460A-A49D-4F2047C04A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5C7A2882-29B6-4AD7-B6AF-91D5AD9EC1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198438"/>
            <a:ext cx="2057400" cy="59277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019800" cy="59277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B7FDACD8-E1B2-43F5-8DF9-6709A1C15D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ชื่อเรื่องและแผนภูม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03288" y="198438"/>
            <a:ext cx="6302375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แผนภูมิ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th-TH" noProof="0" smtClean="0"/>
              <a:t>คลิกไอคอนเพื่อเพิ่มแผนภูมิ</a:t>
            </a:r>
            <a:endParaRPr lang="th-TH" noProof="0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JasmineUPC" pitchFamily="18" charset="-34"/>
              </a:defRPr>
            </a:lvl1pPr>
          </a:lstStyle>
          <a:p>
            <a:pPr>
              <a:defRPr/>
            </a:pPr>
            <a:fld id="{2314EB87-A1AA-4E04-A9FA-8477CA85CC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 smtClean="0"/>
              <a:t>Click to edit Master text styles</a:t>
            </a:r>
          </a:p>
          <a:p>
            <a:pPr lvl="1"/>
            <a:r>
              <a:rPr lang="th-TH" altLang="en-US" smtClean="0"/>
              <a:t>Second level</a:t>
            </a:r>
          </a:p>
          <a:p>
            <a:pPr lvl="2"/>
            <a:r>
              <a:rPr lang="th-TH" altLang="en-US" smtClean="0"/>
              <a:t>Third level</a:t>
            </a:r>
          </a:p>
          <a:p>
            <a:pPr lvl="3"/>
            <a:r>
              <a:rPr lang="th-TH" altLang="en-US" smtClean="0"/>
              <a:t>Fourth level</a:t>
            </a:r>
          </a:p>
          <a:p>
            <a:pPr lvl="4"/>
            <a:r>
              <a:rPr lang="th-TH" altLang="en-US" smtClean="0"/>
              <a:t>Fifth level</a:t>
            </a:r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  <a:cs typeface="+mn-cs"/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  <a:cs typeface="+mn-cs"/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  <a:cs typeface="+mn-cs"/>
              </a:defRPr>
            </a:lvl1pPr>
          </a:lstStyle>
          <a:p>
            <a:pPr>
              <a:defRPr/>
            </a:pPr>
            <a:fld id="{F631EC57-C8D5-4EE6-8FEB-4EC24AEA4473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031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2147483647 h 1000"/>
              <a:gd name="T2" fmla="*/ 0 w 1000"/>
              <a:gd name="T3" fmla="*/ 0 h 1000"/>
              <a:gd name="T4" fmla="*/ 2147483647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1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5" r:id="rId10"/>
    <p:sldLayoutId id="2147484176" r:id="rId11"/>
    <p:sldLayoutId id="2147484177" r:id="rId12"/>
    <p:sldLayoutId id="2147484178" r:id="rId13"/>
    <p:sldLayoutId id="2147484179" r:id="rId14"/>
    <p:sldLayoutId id="2147484180" r:id="rId1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reeform 9"/>
          <p:cNvSpPr>
            <a:spLocks/>
          </p:cNvSpPr>
          <p:nvPr/>
        </p:nvSpPr>
        <p:spPr bwMode="gray">
          <a:xfrm>
            <a:off x="7658100" y="0"/>
            <a:ext cx="1104900" cy="6848475"/>
          </a:xfrm>
          <a:custGeom>
            <a:avLst/>
            <a:gdLst>
              <a:gd name="T0" fmla="*/ 495300 w 696"/>
              <a:gd name="T1" fmla="*/ 0 h 4314"/>
              <a:gd name="T2" fmla="*/ 838200 w 696"/>
              <a:gd name="T3" fmla="*/ 704850 h 4314"/>
              <a:gd name="T4" fmla="*/ 1104900 w 696"/>
              <a:gd name="T5" fmla="*/ 1524000 h 4314"/>
              <a:gd name="T6" fmla="*/ 676275 w 696"/>
              <a:gd name="T7" fmla="*/ 6848475 h 4314"/>
              <a:gd name="T8" fmla="*/ 171450 w 696"/>
              <a:gd name="T9" fmla="*/ 6848475 h 4314"/>
              <a:gd name="T10" fmla="*/ 1028700 w 696"/>
              <a:gd name="T11" fmla="*/ 1524000 h 4314"/>
              <a:gd name="T12" fmla="*/ 723900 w 696"/>
              <a:gd name="T13" fmla="*/ 685800 h 4314"/>
              <a:gd name="T14" fmla="*/ 0 w 696"/>
              <a:gd name="T15" fmla="*/ 0 h 4314"/>
              <a:gd name="T16" fmla="*/ 495300 w 696"/>
              <a:gd name="T17" fmla="*/ 0 h 43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696" h="4314">
                <a:moveTo>
                  <a:pt x="312" y="0"/>
                </a:moveTo>
                <a:lnTo>
                  <a:pt x="528" y="444"/>
                </a:lnTo>
                <a:lnTo>
                  <a:pt x="696" y="960"/>
                </a:lnTo>
                <a:lnTo>
                  <a:pt x="426" y="4314"/>
                </a:lnTo>
                <a:lnTo>
                  <a:pt x="108" y="4314"/>
                </a:lnTo>
                <a:lnTo>
                  <a:pt x="648" y="960"/>
                </a:lnTo>
                <a:lnTo>
                  <a:pt x="456" y="432"/>
                </a:lnTo>
                <a:lnTo>
                  <a:pt x="0" y="0"/>
                </a:lnTo>
                <a:lnTo>
                  <a:pt x="312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2051" name="Freeform 10"/>
          <p:cNvSpPr>
            <a:spLocks/>
          </p:cNvSpPr>
          <p:nvPr/>
        </p:nvSpPr>
        <p:spPr bwMode="gray">
          <a:xfrm>
            <a:off x="1066800" y="0"/>
            <a:ext cx="7543800" cy="6858000"/>
          </a:xfrm>
          <a:custGeom>
            <a:avLst/>
            <a:gdLst>
              <a:gd name="T0" fmla="*/ 0 w 4752"/>
              <a:gd name="T1" fmla="*/ 0 h 4320"/>
              <a:gd name="T2" fmla="*/ 2438400 w 4752"/>
              <a:gd name="T3" fmla="*/ 0 h 4320"/>
              <a:gd name="T4" fmla="*/ 7286625 w 4752"/>
              <a:gd name="T5" fmla="*/ 714375 h 4320"/>
              <a:gd name="T6" fmla="*/ 7543800 w 4752"/>
              <a:gd name="T7" fmla="*/ 1543050 h 4320"/>
              <a:gd name="T8" fmla="*/ 5715000 w 4752"/>
              <a:gd name="T9" fmla="*/ 6858000 h 4320"/>
              <a:gd name="T10" fmla="*/ 5257800 w 4752"/>
              <a:gd name="T11" fmla="*/ 6858000 h 4320"/>
              <a:gd name="T12" fmla="*/ 7480300 w 4752"/>
              <a:gd name="T13" fmla="*/ 1577975 h 4320"/>
              <a:gd name="T14" fmla="*/ 7172325 w 4752"/>
              <a:gd name="T15" fmla="*/ 831850 h 4320"/>
              <a:gd name="T16" fmla="*/ 0 w 4752"/>
              <a:gd name="T17" fmla="*/ 0 h 43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4752" h="4320">
                <a:moveTo>
                  <a:pt x="0" y="0"/>
                </a:moveTo>
                <a:lnTo>
                  <a:pt x="1536" y="0"/>
                </a:lnTo>
                <a:lnTo>
                  <a:pt x="4590" y="450"/>
                </a:lnTo>
                <a:lnTo>
                  <a:pt x="4752" y="972"/>
                </a:lnTo>
                <a:lnTo>
                  <a:pt x="3600" y="4320"/>
                </a:lnTo>
                <a:lnTo>
                  <a:pt x="3312" y="4320"/>
                </a:lnTo>
                <a:lnTo>
                  <a:pt x="4712" y="994"/>
                </a:lnTo>
                <a:lnTo>
                  <a:pt x="4518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2052" name="Freeform 11"/>
          <p:cNvSpPr>
            <a:spLocks/>
          </p:cNvSpPr>
          <p:nvPr/>
        </p:nvSpPr>
        <p:spPr bwMode="gray">
          <a:xfrm>
            <a:off x="5486400" y="1657350"/>
            <a:ext cx="2990850" cy="5200650"/>
          </a:xfrm>
          <a:custGeom>
            <a:avLst/>
            <a:gdLst>
              <a:gd name="T0" fmla="*/ 609600 w 1884"/>
              <a:gd name="T1" fmla="*/ 5200650 h 3276"/>
              <a:gd name="T2" fmla="*/ 2990850 w 1884"/>
              <a:gd name="T3" fmla="*/ 0 h 3276"/>
              <a:gd name="T4" fmla="*/ 0 w 1884"/>
              <a:gd name="T5" fmla="*/ 5200650 h 3276"/>
              <a:gd name="T6" fmla="*/ 609600 w 1884"/>
              <a:gd name="T7" fmla="*/ 5200650 h 327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84" h="3276">
                <a:moveTo>
                  <a:pt x="384" y="3276"/>
                </a:moveTo>
                <a:lnTo>
                  <a:pt x="1884" y="0"/>
                </a:lnTo>
                <a:lnTo>
                  <a:pt x="0" y="3276"/>
                </a:lnTo>
                <a:lnTo>
                  <a:pt x="384" y="3276"/>
                </a:lnTo>
                <a:close/>
              </a:path>
            </a:pathLst>
          </a:custGeom>
          <a:solidFill>
            <a:srgbClr val="E0E0E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2053" name="Freeform 12"/>
          <p:cNvSpPr>
            <a:spLocks/>
          </p:cNvSpPr>
          <p:nvPr/>
        </p:nvSpPr>
        <p:spPr bwMode="gray">
          <a:xfrm>
            <a:off x="3429000" y="0"/>
            <a:ext cx="5172075" cy="6858000"/>
          </a:xfrm>
          <a:custGeom>
            <a:avLst/>
            <a:gdLst>
              <a:gd name="T0" fmla="*/ 0 w 3258"/>
              <a:gd name="T1" fmla="*/ 0 h 4320"/>
              <a:gd name="T2" fmla="*/ 4892675 w 3258"/>
              <a:gd name="T3" fmla="*/ 754063 h 4320"/>
              <a:gd name="T4" fmla="*/ 5095875 w 3258"/>
              <a:gd name="T5" fmla="*/ 1485900 h 4320"/>
              <a:gd name="T6" fmla="*/ 2743200 w 3258"/>
              <a:gd name="T7" fmla="*/ 6858000 h 4320"/>
              <a:gd name="T8" fmla="*/ 2971800 w 3258"/>
              <a:gd name="T9" fmla="*/ 6858000 h 4320"/>
              <a:gd name="T10" fmla="*/ 5172075 w 3258"/>
              <a:gd name="T11" fmla="*/ 1447800 h 4320"/>
              <a:gd name="T12" fmla="*/ 4953000 w 3258"/>
              <a:gd name="T13" fmla="*/ 685800 h 4320"/>
              <a:gd name="T14" fmla="*/ 2057400 w 3258"/>
              <a:gd name="T15" fmla="*/ 0 h 4320"/>
              <a:gd name="T16" fmla="*/ 0 w 3258"/>
              <a:gd name="T17" fmla="*/ 0 h 43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258" h="4320">
                <a:moveTo>
                  <a:pt x="0" y="0"/>
                </a:moveTo>
                <a:lnTo>
                  <a:pt x="3082" y="475"/>
                </a:lnTo>
                <a:lnTo>
                  <a:pt x="3210" y="936"/>
                </a:lnTo>
                <a:lnTo>
                  <a:pt x="1728" y="4320"/>
                </a:lnTo>
                <a:lnTo>
                  <a:pt x="1872" y="4320"/>
                </a:lnTo>
                <a:lnTo>
                  <a:pt x="3258" y="912"/>
                </a:lnTo>
                <a:lnTo>
                  <a:pt x="3120" y="432"/>
                </a:lnTo>
                <a:lnTo>
                  <a:pt x="129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2054" name="Freeform 14"/>
          <p:cNvSpPr>
            <a:spLocks/>
          </p:cNvSpPr>
          <p:nvPr/>
        </p:nvSpPr>
        <p:spPr bwMode="gray">
          <a:xfrm>
            <a:off x="8382000" y="0"/>
            <a:ext cx="762000" cy="1143000"/>
          </a:xfrm>
          <a:custGeom>
            <a:avLst/>
            <a:gdLst>
              <a:gd name="T0" fmla="*/ 76200 w 480"/>
              <a:gd name="T1" fmla="*/ 0 h 720"/>
              <a:gd name="T2" fmla="*/ 0 w 480"/>
              <a:gd name="T3" fmla="*/ 152400 h 720"/>
              <a:gd name="T4" fmla="*/ 561975 w 480"/>
              <a:gd name="T5" fmla="*/ 1095375 h 720"/>
              <a:gd name="T6" fmla="*/ 762000 w 480"/>
              <a:gd name="T7" fmla="*/ 1143000 h 720"/>
              <a:gd name="T8" fmla="*/ 762000 w 480"/>
              <a:gd name="T9" fmla="*/ 914400 h 720"/>
              <a:gd name="T10" fmla="*/ 76200 w 480"/>
              <a:gd name="T11" fmla="*/ 152400 h 720"/>
              <a:gd name="T12" fmla="*/ 141288 w 480"/>
              <a:gd name="T13" fmla="*/ 0 h 720"/>
              <a:gd name="T14" fmla="*/ 76200 w 480"/>
              <a:gd name="T15" fmla="*/ 0 h 72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80" h="720">
                <a:moveTo>
                  <a:pt x="48" y="0"/>
                </a:moveTo>
                <a:lnTo>
                  <a:pt x="0" y="96"/>
                </a:lnTo>
                <a:lnTo>
                  <a:pt x="354" y="690"/>
                </a:lnTo>
                <a:lnTo>
                  <a:pt x="480" y="720"/>
                </a:lnTo>
                <a:lnTo>
                  <a:pt x="480" y="576"/>
                </a:lnTo>
                <a:lnTo>
                  <a:pt x="48" y="96"/>
                </a:lnTo>
                <a:lnTo>
                  <a:pt x="89" y="0"/>
                </a:lnTo>
                <a:lnTo>
                  <a:pt x="4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2055" name="Freeform 15"/>
          <p:cNvSpPr>
            <a:spLocks/>
          </p:cNvSpPr>
          <p:nvPr/>
        </p:nvSpPr>
        <p:spPr bwMode="gray">
          <a:xfrm>
            <a:off x="8610600" y="228600"/>
            <a:ext cx="533400" cy="533400"/>
          </a:xfrm>
          <a:custGeom>
            <a:avLst/>
            <a:gdLst>
              <a:gd name="T0" fmla="*/ 533400 w 336"/>
              <a:gd name="T1" fmla="*/ 533400 h 336"/>
              <a:gd name="T2" fmla="*/ 0 w 336"/>
              <a:gd name="T3" fmla="*/ 0 h 336"/>
              <a:gd name="T4" fmla="*/ 533400 w 336"/>
              <a:gd name="T5" fmla="*/ 381000 h 336"/>
              <a:gd name="T6" fmla="*/ 533400 w 336"/>
              <a:gd name="T7" fmla="*/ 533400 h 3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36" h="336">
                <a:moveTo>
                  <a:pt x="336" y="336"/>
                </a:moveTo>
                <a:lnTo>
                  <a:pt x="0" y="0"/>
                </a:lnTo>
                <a:lnTo>
                  <a:pt x="336" y="240"/>
                </a:lnTo>
                <a:lnTo>
                  <a:pt x="336" y="336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th-TH"/>
          </a:p>
        </p:txBody>
      </p:sp>
      <p:grpSp>
        <p:nvGrpSpPr>
          <p:cNvPr id="3080" name="Group 49"/>
          <p:cNvGrpSpPr>
            <a:grpSpLocks/>
          </p:cNvGrpSpPr>
          <p:nvPr/>
        </p:nvGrpSpPr>
        <p:grpSpPr bwMode="auto">
          <a:xfrm>
            <a:off x="5562600" y="0"/>
            <a:ext cx="3267075" cy="6858000"/>
            <a:chOff x="3504" y="0"/>
            <a:chExt cx="2058" cy="4320"/>
          </a:xfrm>
        </p:grpSpPr>
        <p:sp>
          <p:nvSpPr>
            <p:cNvPr id="2067" name="Freeform 13"/>
            <p:cNvSpPr>
              <a:spLocks/>
            </p:cNvSpPr>
            <p:nvPr userDrawn="1"/>
          </p:nvSpPr>
          <p:spPr bwMode="gray">
            <a:xfrm>
              <a:off x="3504" y="0"/>
              <a:ext cx="2058" cy="4320"/>
            </a:xfrm>
            <a:custGeom>
              <a:avLst/>
              <a:gdLst>
                <a:gd name="T0" fmla="*/ 0 w 2058"/>
                <a:gd name="T1" fmla="*/ 0 h 4320"/>
                <a:gd name="T2" fmla="*/ 1056 w 2058"/>
                <a:gd name="T3" fmla="*/ 0 h 4320"/>
                <a:gd name="T4" fmla="*/ 1854 w 2058"/>
                <a:gd name="T5" fmla="*/ 402 h 4320"/>
                <a:gd name="T6" fmla="*/ 2058 w 2058"/>
                <a:gd name="T7" fmla="*/ 972 h 4320"/>
                <a:gd name="T8" fmla="*/ 1296 w 2058"/>
                <a:gd name="T9" fmla="*/ 4320 h 4320"/>
                <a:gd name="T10" fmla="*/ 720 w 2058"/>
                <a:gd name="T11" fmla="*/ 4320 h 4320"/>
                <a:gd name="T12" fmla="*/ 1920 w 2058"/>
                <a:gd name="T13" fmla="*/ 912 h 4320"/>
                <a:gd name="T14" fmla="*/ 1776 w 2058"/>
                <a:gd name="T15" fmla="*/ 432 h 4320"/>
                <a:gd name="T16" fmla="*/ 0 w 2058"/>
                <a:gd name="T17" fmla="*/ 0 h 43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58" h="4320">
                  <a:moveTo>
                    <a:pt x="0" y="0"/>
                  </a:moveTo>
                  <a:lnTo>
                    <a:pt x="1056" y="0"/>
                  </a:lnTo>
                  <a:lnTo>
                    <a:pt x="1854" y="402"/>
                  </a:lnTo>
                  <a:lnTo>
                    <a:pt x="2058" y="972"/>
                  </a:lnTo>
                  <a:lnTo>
                    <a:pt x="1296" y="4320"/>
                  </a:lnTo>
                  <a:lnTo>
                    <a:pt x="720" y="4320"/>
                  </a:lnTo>
                  <a:lnTo>
                    <a:pt x="1920" y="912"/>
                  </a:lnTo>
                  <a:lnTo>
                    <a:pt x="1776" y="4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/>
            </a:p>
          </p:txBody>
        </p:sp>
        <p:sp>
          <p:nvSpPr>
            <p:cNvPr id="2068" name="Freeform 23"/>
            <p:cNvSpPr>
              <a:spLocks/>
            </p:cNvSpPr>
            <p:nvPr userDrawn="1"/>
          </p:nvSpPr>
          <p:spPr bwMode="gray">
            <a:xfrm>
              <a:off x="4217" y="1056"/>
              <a:ext cx="1152" cy="3264"/>
            </a:xfrm>
            <a:custGeom>
              <a:avLst/>
              <a:gdLst>
                <a:gd name="T0" fmla="*/ 0 w 1152"/>
                <a:gd name="T1" fmla="*/ 3264 h 3264"/>
                <a:gd name="T2" fmla="*/ 1152 w 1152"/>
                <a:gd name="T3" fmla="*/ 0 h 3264"/>
                <a:gd name="T4" fmla="*/ 96 w 1152"/>
                <a:gd name="T5" fmla="*/ 3264 h 3264"/>
                <a:gd name="T6" fmla="*/ 0 w 1152"/>
                <a:gd name="T7" fmla="*/ 3264 h 32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2" h="3264">
                  <a:moveTo>
                    <a:pt x="0" y="3264"/>
                  </a:moveTo>
                  <a:lnTo>
                    <a:pt x="1152" y="0"/>
                  </a:lnTo>
                  <a:lnTo>
                    <a:pt x="96" y="3264"/>
                  </a:lnTo>
                  <a:lnTo>
                    <a:pt x="0" y="3264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/>
            </a:p>
          </p:txBody>
        </p:sp>
      </p:grpSp>
      <p:grpSp>
        <p:nvGrpSpPr>
          <p:cNvPr id="3081" name="Group 22"/>
          <p:cNvGrpSpPr>
            <a:grpSpLocks/>
          </p:cNvGrpSpPr>
          <p:nvPr/>
        </p:nvGrpSpPr>
        <p:grpSpPr bwMode="auto">
          <a:xfrm>
            <a:off x="142875" y="765175"/>
            <a:ext cx="8858250" cy="5943600"/>
            <a:chOff x="90" y="480"/>
            <a:chExt cx="5580" cy="3744"/>
          </a:xfrm>
        </p:grpSpPr>
        <p:sp>
          <p:nvSpPr>
            <p:cNvPr id="2065" name="Rectangle 16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19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9pPr>
            </a:lstStyle>
            <a:p>
              <a:pPr eaLnBrk="1" hangingPunct="1">
                <a:defRPr/>
              </a:pPr>
              <a:endParaRPr lang="th-TH" altLang="th-TH" sz="1800" smtClean="0">
                <a:solidFill>
                  <a:srgbClr val="000000"/>
                </a:solidFill>
              </a:endParaRPr>
            </a:p>
          </p:txBody>
        </p:sp>
        <p:sp>
          <p:nvSpPr>
            <p:cNvPr id="2066" name="Rectangle 17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19"/>
              </a:srgbClr>
            </a:solidFill>
            <a:ln w="9525">
              <a:solidFill>
                <a:srgbClr val="80808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JasmineUPC" pitchFamily="18" charset="-34"/>
                </a:defRPr>
              </a:lvl9pPr>
            </a:lstStyle>
            <a:p>
              <a:pPr eaLnBrk="1" hangingPunct="1">
                <a:defRPr/>
              </a:pPr>
              <a:endParaRPr lang="th-TH" altLang="th-TH" sz="18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2058" name="Rectangle 18"/>
          <p:cNvSpPr>
            <a:spLocks noChangeArrowheads="1"/>
          </p:cNvSpPr>
          <p:nvPr/>
        </p:nvSpPr>
        <p:spPr bwMode="gray">
          <a:xfrm>
            <a:off x="381000" y="676275"/>
            <a:ext cx="62484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JasmineUPC" pitchFamily="18" charset="-34"/>
              </a:defRPr>
            </a:lvl9pPr>
          </a:lstStyle>
          <a:p>
            <a:pPr eaLnBrk="1" hangingPunct="1">
              <a:defRPr/>
            </a:pPr>
            <a:endParaRPr lang="th-TH" altLang="th-TH" sz="1800" smtClean="0">
              <a:solidFill>
                <a:srgbClr val="000000"/>
              </a:solidFill>
            </a:endParaRPr>
          </a:p>
        </p:txBody>
      </p:sp>
      <p:pic>
        <p:nvPicPr>
          <p:cNvPr id="3083" name="Picture 19" descr="2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gray">
          <a:xfrm>
            <a:off x="500063" y="5778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4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903288" y="198438"/>
            <a:ext cx="6302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คลิกเพื่อแก้ไขลักษณะชื่อเรื่องต้นแบบ</a:t>
            </a:r>
            <a:endParaRPr lang="en-US" altLang="th-TH" smtClean="0"/>
          </a:p>
        </p:txBody>
      </p:sp>
      <p:sp>
        <p:nvSpPr>
          <p:cNvPr id="3085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  <a:endParaRPr lang="en-US" altLang="th-TH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83325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83325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83325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6530851F-7C9E-4FF1-85B8-01BABD5749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2" r:id="rId1"/>
    <p:sldLayoutId id="2147484183" r:id="rId2"/>
    <p:sldLayoutId id="2147484184" r:id="rId3"/>
    <p:sldLayoutId id="2147484185" r:id="rId4"/>
    <p:sldLayoutId id="2147484186" r:id="rId5"/>
    <p:sldLayoutId id="2147484187" r:id="rId6"/>
    <p:sldLayoutId id="2147484188" r:id="rId7"/>
    <p:sldLayoutId id="2147484189" r:id="rId8"/>
    <p:sldLayoutId id="2147484190" r:id="rId9"/>
    <p:sldLayoutId id="2147484191" r:id="rId10"/>
    <p:sldLayoutId id="2147484192" r:id="rId11"/>
    <p:sldLayoutId id="2147484193" r:id="rId12"/>
    <p:sldLayoutId id="2147484194" r:id="rId13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139825"/>
          </a:xfrm>
        </p:spPr>
        <p:txBody>
          <a:bodyPr/>
          <a:lstStyle/>
          <a:p>
            <a:pPr algn="ctr"/>
            <a:r>
              <a:rPr lang="th-TH" altLang="en-US" sz="5400" dirty="0" smtClean="0"/>
              <a:t>การประยุกต์ใช้การแพทย์แผนไทย</a:t>
            </a:r>
            <a:br>
              <a:rPr lang="th-TH" altLang="en-US" sz="5400" dirty="0" smtClean="0"/>
            </a:br>
            <a:r>
              <a:rPr lang="th-TH" altLang="en-US" sz="5400" dirty="0" smtClean="0"/>
              <a:t>ในการดูแล</a:t>
            </a:r>
            <a:br>
              <a:rPr lang="th-TH" altLang="en-US" sz="5400" dirty="0" smtClean="0"/>
            </a:br>
            <a:r>
              <a:rPr lang="th-TH" altLang="en-US" sz="5400" dirty="0" smtClean="0"/>
              <a:t>ผู้ป่วยอัมพฤกษ์ อัมพาต</a:t>
            </a:r>
            <a:endParaRPr lang="th-TH" sz="5400" dirty="0" smtClean="0"/>
          </a:p>
        </p:txBody>
      </p:sp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3143240" y="3789363"/>
            <a:ext cx="5448311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altLang="en-US" sz="3600" b="1" dirty="0" smtClean="0">
                <a:latin typeface="Angsana New" pitchFamily="18" charset="-34"/>
                <a:cs typeface="Angsana New" pitchFamily="18" charset="-34"/>
              </a:rPr>
              <a:t>นายอุ</a:t>
            </a:r>
            <a:r>
              <a:rPr lang="th-TH" altLang="en-US" sz="3600" b="1" dirty="0" err="1">
                <a:latin typeface="Angsana New" pitchFamily="18" charset="-34"/>
                <a:cs typeface="Angsana New" pitchFamily="18" charset="-34"/>
              </a:rPr>
              <a:t>เทน</a:t>
            </a:r>
            <a:r>
              <a:rPr lang="th-TH" altLang="en-US" sz="3600" b="1" dirty="0">
                <a:latin typeface="Angsana New" pitchFamily="18" charset="-34"/>
                <a:cs typeface="Angsana New" pitchFamily="18" charset="-34"/>
              </a:rPr>
              <a:t>  มุกเย</a:t>
            </a:r>
          </a:p>
          <a:p>
            <a:pPr algn="ctr"/>
            <a:r>
              <a:rPr lang="th-TH" altLang="en-US" sz="3600" b="1" dirty="0">
                <a:latin typeface="Angsana New" pitchFamily="18" charset="-34"/>
                <a:cs typeface="Angsana New" pitchFamily="18" charset="-34"/>
              </a:rPr>
              <a:t>นักวิชาการสาธารณสุขชำนาญ</a:t>
            </a:r>
            <a:r>
              <a:rPr lang="th-TH" altLang="en-US" sz="3600" b="1" dirty="0" smtClean="0">
                <a:latin typeface="Angsana New" pitchFamily="18" charset="-34"/>
                <a:cs typeface="Angsana New" pitchFamily="18" charset="-34"/>
              </a:rPr>
              <a:t>การ</a:t>
            </a:r>
          </a:p>
          <a:p>
            <a:pPr algn="ctr"/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โรงพยาบาลส่งเสริมสุขภาพตำบลเนินปอ</a:t>
            </a:r>
            <a:endParaRPr lang="th-TH" sz="3600" dirty="0">
              <a:cs typeface="KodchiangUPC" pitchFamily="18" charset="-3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dirty="0" smtClean="0"/>
              <a:t>คำสำคัญ 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1071538" y="2006734"/>
            <a:ext cx="6786610" cy="70788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4000" b="1" dirty="0" smtClean="0"/>
              <a:t>การแพทย์แผนไทย</a:t>
            </a:r>
            <a:r>
              <a:rPr lang="th-TH" sz="4000" dirty="0" smtClean="0"/>
              <a:t> </a:t>
            </a:r>
            <a:r>
              <a:rPr lang="en-US" sz="4000" dirty="0" smtClean="0"/>
              <a:t>;</a:t>
            </a:r>
            <a:r>
              <a:rPr lang="th-TH" sz="4000" b="1" dirty="0" smtClean="0"/>
              <a:t>ผู้ป่วยอัมพฤกษ์ อัมพาต</a:t>
            </a:r>
            <a:endParaRPr lang="en-US" sz="400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dirty="0" smtClean="0"/>
              <a:t>ความสำคัญ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1285860"/>
            <a:ext cx="8786874" cy="270843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3400" b="1" dirty="0" smtClean="0">
                <a:latin typeface="Cordia New" pitchFamily="34" charset="-34"/>
                <a:cs typeface="Cordia New" pitchFamily="34" charset="-34"/>
              </a:rPr>
              <a:t>โรงพยาบาลส่งเสริมสุขภาพตำบล </a:t>
            </a:r>
          </a:p>
          <a:p>
            <a:r>
              <a:rPr lang="th-TH" sz="3400" dirty="0" smtClean="0">
                <a:latin typeface="Cordia New" pitchFamily="34" charset="-34"/>
                <a:cs typeface="Cordia New" pitchFamily="34" charset="-34"/>
              </a:rPr>
              <a:t>	- ความสอดคล้องกับภารกิจ รพ.สต. </a:t>
            </a:r>
            <a:r>
              <a:rPr lang="en-US" sz="3400" dirty="0" smtClean="0">
                <a:latin typeface="Cordia New" pitchFamily="34" charset="-34"/>
                <a:cs typeface="Cordia New" pitchFamily="34" charset="-34"/>
              </a:rPr>
              <a:t>5 </a:t>
            </a:r>
            <a:r>
              <a:rPr lang="th-TH" sz="3400" dirty="0" smtClean="0">
                <a:latin typeface="Cordia New" pitchFamily="34" charset="-34"/>
                <a:cs typeface="Cordia New" pitchFamily="34" charset="-34"/>
              </a:rPr>
              <a:t>ด้าน  สร้างเสริมสุขภาพ ควบคุมป้องกันโรค รักษาโรค ฟื้นฟูสภาพ คุ้มครองผู้บริโภค เน้นการบริการเชิงรุก</a:t>
            </a:r>
          </a:p>
          <a:p>
            <a:r>
              <a:rPr lang="th-TH" sz="3400" dirty="0" smtClean="0">
                <a:latin typeface="Cordia New" pitchFamily="34" charset="-34"/>
                <a:cs typeface="Cordia New" pitchFamily="34" charset="-34"/>
              </a:rPr>
              <a:t>	- รพ.สต. ไม่มีเตียงรองรับเพียงพอ ไม่มีเตียงนอนค้างคืน (ไม่มี </a:t>
            </a:r>
            <a:r>
              <a:rPr lang="en-US" sz="3400" dirty="0" smtClean="0">
                <a:latin typeface="Cordia New" pitchFamily="34" charset="-34"/>
                <a:cs typeface="Cordia New" pitchFamily="34" charset="-34"/>
              </a:rPr>
              <a:t>IPD)</a:t>
            </a:r>
            <a:endParaRPr lang="th-TH" sz="3400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ตัวยึดเนื้อหา 2"/>
          <p:cNvSpPr txBox="1">
            <a:spLocks/>
          </p:cNvSpPr>
          <p:nvPr/>
        </p:nvSpPr>
        <p:spPr>
          <a:xfrm>
            <a:off x="866748" y="5000636"/>
            <a:ext cx="7420028" cy="16430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th-TH" sz="4400" dirty="0" smtClean="0">
                <a:latin typeface="Cordia New" pitchFamily="34" charset="-34"/>
                <a:cs typeface="Cordia New" pitchFamily="34" charset="-34"/>
              </a:rPr>
              <a:t>คลินิกบริการที่บ้าน (</a:t>
            </a:r>
            <a:r>
              <a:rPr lang="en-US" sz="4400" dirty="0" smtClean="0">
                <a:latin typeface="Cordia New" pitchFamily="34" charset="-34"/>
                <a:cs typeface="Cordia New" pitchFamily="34" charset="-34"/>
              </a:rPr>
              <a:t>Home-based care</a:t>
            </a:r>
            <a:r>
              <a:rPr lang="th-TH" sz="4400" dirty="0" smtClean="0">
                <a:latin typeface="Cordia New" pitchFamily="34" charset="-34"/>
                <a:cs typeface="Cordia New" pitchFamily="34" charset="-34"/>
              </a:rPr>
              <a:t>) </a:t>
            </a:r>
          </a:p>
          <a:p>
            <a:pPr marL="342900" indent="-342900" algn="ctr">
              <a:spcBef>
                <a:spcPct val="20000"/>
              </a:spcBef>
              <a:defRPr/>
            </a:pPr>
            <a:r>
              <a:rPr lang="th-TH" sz="4400" dirty="0" smtClean="0">
                <a:solidFill>
                  <a:schemeClr val="accent2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มองบ้านเป็นส่วนหนึ่งของ คลินิก ของ รพ.สต.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" name="ลูกศรลง 6"/>
          <p:cNvSpPr/>
          <p:nvPr/>
        </p:nvSpPr>
        <p:spPr>
          <a:xfrm>
            <a:off x="4286248" y="4143380"/>
            <a:ext cx="571504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64294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dirty="0" smtClean="0"/>
              <a:t>ประเด็นสำคัญ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142844" y="1428736"/>
            <a:ext cx="8929718" cy="501675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4000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ผู้สูงวัย การป่วยด้วยอัมพาต </a:t>
            </a:r>
          </a:p>
          <a:p>
            <a:r>
              <a:rPr lang="th-TH" sz="4000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	- อัตราป่วย</a:t>
            </a:r>
            <a:r>
              <a:rPr lang="th-TH" sz="4000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ผู้ป่วยสูงวัยกลุ่มอัมพาต</a:t>
            </a:r>
            <a:r>
              <a:rPr lang="en-US" sz="4000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 : </a:t>
            </a:r>
            <a:r>
              <a:rPr lang="th-TH" sz="4000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ร้อยละ </a:t>
            </a:r>
            <a:r>
              <a:rPr lang="en-US" sz="4000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0.47  </a:t>
            </a:r>
            <a:r>
              <a:rPr lang="th-TH" sz="4000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แนวโน้มเพิ่มขึ้น</a:t>
            </a:r>
          </a:p>
          <a:p>
            <a:r>
              <a:rPr lang="th-TH" sz="4000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	- ต้องได้รับการฟื้นฟูต่อเนื่อง</a:t>
            </a:r>
          </a:p>
          <a:p>
            <a:r>
              <a:rPr lang="th-TH" sz="4000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	- การเคลื่อนย้ายผู้ป่วยกระทำได้ยาก </a:t>
            </a:r>
            <a:r>
              <a:rPr lang="th-TH" sz="4000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ขยับเขยื้อน เคลื่อนไหว ลำบาก เป็นภาระการดูแล</a:t>
            </a:r>
          </a:p>
          <a:p>
            <a:r>
              <a:rPr lang="th-TH" sz="4000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	- ปล่อยไว้นาน เกิดภาวะแทรกซ้อน และผู้ป่วยจะขาดการดูแล</a:t>
            </a:r>
            <a:endParaRPr lang="en-US" sz="400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0"/>
            <a:ext cx="9144032" cy="6858024"/>
          </a:xfrm>
        </p:spPr>
      </p:pic>
      <p:sp>
        <p:nvSpPr>
          <p:cNvPr id="6" name="ตัวยึดเนื้อหา 2"/>
          <p:cNvSpPr txBox="1">
            <a:spLocks/>
          </p:cNvSpPr>
          <p:nvPr/>
        </p:nvSpPr>
        <p:spPr>
          <a:xfrm>
            <a:off x="457200" y="1785926"/>
            <a:ext cx="8229600" cy="11858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	1. </a:t>
            </a:r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เพื่อศึกษารูปแบบการดูแลรักษาผู้ป่วยสูงวัย ด้วยการแพทย์แผนไทย</a:t>
            </a:r>
            <a:endParaRPr kumimoji="0" lang="th-TH" sz="3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" name="ตัวยึดเนื้อหา 2"/>
          <p:cNvSpPr txBox="1">
            <a:spLocks/>
          </p:cNvSpPr>
          <p:nvPr/>
        </p:nvSpPr>
        <p:spPr>
          <a:xfrm>
            <a:off x="500034" y="3429000"/>
            <a:ext cx="8229600" cy="196215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	2.  </a:t>
            </a:r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เพื่อพัฒนาระบบการจัดการกระบวนการดูแลรักษาผู้ป่วยสูงวัยที่ป่วยเป็นโรคอัมพาตโดยผู้ดูแลที่บ้าน (</a:t>
            </a: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Home-based care)</a:t>
            </a:r>
            <a:endParaRPr kumimoji="0" lang="th-TH" sz="3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22295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lvl="0"/>
            <a:r>
              <a:rPr lang="th-TH" sz="4800" dirty="0" smtClean="0"/>
              <a:t>วัตถุประสงค์</a:t>
            </a:r>
            <a:endParaRPr lang="th-TH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0"/>
            <a:ext cx="9144032" cy="6858024"/>
          </a:xfrm>
        </p:spPr>
      </p:pic>
      <p:sp>
        <p:nvSpPr>
          <p:cNvPr id="6" name="ตัวยึดเนื้อหา 2"/>
          <p:cNvSpPr txBox="1">
            <a:spLocks/>
          </p:cNvSpPr>
          <p:nvPr/>
        </p:nvSpPr>
        <p:spPr>
          <a:xfrm>
            <a:off x="457200" y="1785926"/>
            <a:ext cx="8229600" cy="11858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	</a:t>
            </a:r>
            <a:r>
              <a:rPr lang="th-TH" sz="4000" dirty="0" smtClean="0"/>
              <a:t>เขตรับผิดชอบ 9 หมู่ ของโรงพยาบาลส่งเสริมสุขภาพตำบลเนินปอ</a:t>
            </a:r>
            <a:endParaRPr kumimoji="0" lang="th-TH" sz="3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" name="ตัวยึดเนื้อหา 2"/>
          <p:cNvSpPr txBox="1">
            <a:spLocks/>
          </p:cNvSpPr>
          <p:nvPr/>
        </p:nvSpPr>
        <p:spPr>
          <a:xfrm>
            <a:off x="500034" y="4714884"/>
            <a:ext cx="8229600" cy="67626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/>
          <a:p>
            <a:r>
              <a:rPr lang="th-TH" sz="4000" dirty="0" smtClean="0"/>
              <a:t>ระยะเวลาการดำเนินงาน  20-23 สัปดาห์ / 1ราย </a:t>
            </a:r>
            <a:endParaRPr kumimoji="0" lang="th-TH" sz="3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22295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lvl="0"/>
            <a:r>
              <a:rPr lang="th-TH" sz="4400" dirty="0" smtClean="0"/>
              <a:t>พื้นที่ดำเนินงาน </a:t>
            </a:r>
            <a:r>
              <a:rPr lang="en-US" sz="4400" dirty="0" smtClean="0"/>
              <a:t>: </a:t>
            </a:r>
            <a:endParaRPr lang="th-TH" sz="4800" dirty="0"/>
          </a:p>
        </p:txBody>
      </p:sp>
      <p:sp>
        <p:nvSpPr>
          <p:cNvPr id="9" name="ชื่อเรื่อง 7"/>
          <p:cNvSpPr txBox="1">
            <a:spLocks/>
          </p:cNvSpPr>
          <p:nvPr/>
        </p:nvSpPr>
        <p:spPr bwMode="auto">
          <a:xfrm>
            <a:off x="428596" y="3571876"/>
            <a:ext cx="8229600" cy="722295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7500" lnSpcReduction="1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ระยะเวลาการดำเนินงาน</a:t>
            </a:r>
            <a:r>
              <a:rPr kumimoji="0" 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: </a:t>
            </a:r>
            <a:endParaRPr kumimoji="0" lang="th-TH" sz="48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</p:pic>
      <p:sp>
        <p:nvSpPr>
          <p:cNvPr id="6" name="TextBox 5"/>
          <p:cNvSpPr txBox="1"/>
          <p:nvPr/>
        </p:nvSpPr>
        <p:spPr>
          <a:xfrm>
            <a:off x="285720" y="1214422"/>
            <a:ext cx="8572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	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	: 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ประชากร ผู้ป่วยสูงวัยกลุ่มอัมพาตบางส่วน</a:t>
            </a:r>
            <a:endParaRPr lang="en-US" sz="36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		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: 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กลุ่มตัวอย่าง 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=&gt;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คัดเลือกกลุ่มตัวอย่างแบบเจาะจง (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Purposive Sampling)</a:t>
            </a:r>
          </a:p>
          <a:p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			- กลุ่มผู้ป่วยสูงวัยอัมพาต ที่อาสาสมัครเข้าร่วมกิจกรรม  </a:t>
            </a:r>
            <a:r>
              <a:rPr lang="th-TH" sz="3600" b="1" dirty="0" smtClean="0">
                <a:solidFill>
                  <a:srgbClr val="FF0000"/>
                </a:solidFill>
                <a:latin typeface="Cordia New" pitchFamily="34" charset="-34"/>
                <a:cs typeface="Cordia New" pitchFamily="34" charset="-34"/>
              </a:rPr>
              <a:t>โดยความสมัครใจ 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ผู้สูงวัยที่สามารถพูดคุยสื่อสารกับผู้วิจัยได้  ญาติพร้อมที่จะเข้าร่วม การเลือกเป็นการเลือกแบบเจาะจง</a:t>
            </a:r>
            <a:endParaRPr lang="en-US" sz="36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			- กลุ่มผู้ดูแลผู้ป่วยสูงวัยกลุ่มตัวอย่าง</a:t>
            </a:r>
            <a:endParaRPr lang="en-US" sz="3600" b="1" dirty="0" smtClean="0">
              <a:latin typeface="Cordia New" pitchFamily="34" charset="-34"/>
              <a:cs typeface="Cordia New" pitchFamily="34" charset="-34"/>
            </a:endParaRPr>
          </a:p>
          <a:p>
            <a:endParaRPr lang="th-TH" sz="3600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" name="ชื่อเรื่อง 6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22295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th-TH" sz="4400" b="1" dirty="0" smtClean="0">
                <a:latin typeface="Cordia New" pitchFamily="34" charset="-34"/>
                <a:cs typeface="Cordia New" pitchFamily="34" charset="-34"/>
              </a:rPr>
              <a:t>กลุ่มเป้าหมายและแหล่งข้อมูลที่ศึกษา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0"/>
            <a:ext cx="9144032" cy="6858024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sz="4400" b="1" dirty="0" smtClean="0">
                <a:latin typeface="Cordia New" pitchFamily="34" charset="-34"/>
                <a:cs typeface="Cordia New" pitchFamily="34" charset="-34"/>
              </a:rPr>
              <a:t>ผู้ยินยอมให้ทำการวิจัย (</a:t>
            </a:r>
            <a:r>
              <a:rPr lang="en-US" sz="4400" b="1" dirty="0" smtClean="0">
                <a:latin typeface="Cordia New" pitchFamily="34" charset="-34"/>
                <a:cs typeface="Cordia New" pitchFamily="34" charset="-34"/>
              </a:rPr>
              <a:t>Criteria</a:t>
            </a:r>
            <a:r>
              <a:rPr lang="th-TH" sz="4400" b="1" dirty="0" smtClean="0">
                <a:latin typeface="Cordia New" pitchFamily="34" charset="-34"/>
                <a:cs typeface="Cordia New" pitchFamily="34" charset="-34"/>
              </a:rPr>
              <a:t>)</a:t>
            </a:r>
            <a:r>
              <a:rPr lang="en-US" sz="4400" dirty="0" smtClean="0">
                <a:latin typeface="Cordia New" pitchFamily="34" charset="-34"/>
                <a:cs typeface="Cordia New" pitchFamily="34" charset="-34"/>
              </a:rPr>
              <a:t/>
            </a:r>
            <a:br>
              <a:rPr lang="en-US" sz="4400" dirty="0" smtClean="0">
                <a:latin typeface="Cordia New" pitchFamily="34" charset="-34"/>
                <a:cs typeface="Cordia New" pitchFamily="34" charset="-34"/>
              </a:rPr>
            </a:br>
            <a:r>
              <a:rPr lang="th-TH" dirty="0" smtClean="0"/>
              <a:t/>
            </a:r>
            <a:br>
              <a:rPr lang="th-TH" dirty="0" smtClean="0"/>
            </a:b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1041047"/>
            <a:ext cx="857256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dirty="0" smtClean="0">
                <a:latin typeface="Cordia New" pitchFamily="34" charset="-34"/>
                <a:cs typeface="Cordia New" pitchFamily="34" charset="-34"/>
              </a:rPr>
              <a:t>	</a:t>
            </a:r>
            <a:r>
              <a:rPr lang="en-US" sz="3300" b="1" dirty="0" smtClean="0">
                <a:latin typeface="Cordia New" pitchFamily="34" charset="-34"/>
                <a:cs typeface="Cordia New" pitchFamily="34" charset="-34"/>
              </a:rPr>
              <a:t>1</a:t>
            </a:r>
            <a:r>
              <a:rPr lang="th-TH" sz="3300" b="1" dirty="0" smtClean="0">
                <a:latin typeface="Cordia New" pitchFamily="34" charset="-34"/>
                <a:cs typeface="Cordia New" pitchFamily="34" charset="-34"/>
              </a:rPr>
              <a:t>. ผู้สูงวัย อายุ </a:t>
            </a:r>
            <a:r>
              <a:rPr lang="en-US" sz="3300" b="1" dirty="0" smtClean="0">
                <a:latin typeface="Cordia New" pitchFamily="34" charset="-34"/>
                <a:cs typeface="Cordia New" pitchFamily="34" charset="-34"/>
              </a:rPr>
              <a:t>50 </a:t>
            </a:r>
            <a:r>
              <a:rPr lang="th-TH" sz="3300" b="1" dirty="0" smtClean="0">
                <a:latin typeface="Cordia New" pitchFamily="34" charset="-34"/>
                <a:cs typeface="Cordia New" pitchFamily="34" charset="-34"/>
              </a:rPr>
              <a:t>ปี ขึ้นไป อาศัยอยู่ในพื้นที่ตำบลเนินปอ อำเภอสามง่าม จังหวัดพิจิตร</a:t>
            </a:r>
            <a:endParaRPr lang="en-US" sz="33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sz="3300" b="1" dirty="0" smtClean="0">
                <a:latin typeface="Cordia New" pitchFamily="34" charset="-34"/>
                <a:cs typeface="Cordia New" pitchFamily="34" charset="-34"/>
              </a:rPr>
              <a:t>	2</a:t>
            </a:r>
            <a:r>
              <a:rPr lang="th-TH" sz="3300" b="1" dirty="0" smtClean="0">
                <a:latin typeface="Cordia New" pitchFamily="34" charset="-34"/>
                <a:cs typeface="Cordia New" pitchFamily="34" charset="-34"/>
              </a:rPr>
              <a:t>. มีอาการป่วย ด้วยโรคอัมพาตครึ่งซีก โดยเกิดจากความผิดปกติของการไหลเวียนเลือด ลม </a:t>
            </a:r>
            <a:r>
              <a:rPr lang="th-TH" sz="3300" b="1" dirty="0" smtClean="0">
                <a:solidFill>
                  <a:srgbClr val="0D0252"/>
                </a:solidFill>
                <a:latin typeface="Cordia New" pitchFamily="34" charset="-34"/>
                <a:cs typeface="Cordia New" pitchFamily="34" charset="-34"/>
              </a:rPr>
              <a:t>เพราะเป็นกลุ่มผู้ป่วยที่มีโอกาสเห็นผลการเปลี่ยนแปลงที่เร็วกว่า ภายในระยะเวลาการวิจัยที่จำกัด  โอกาสในการเคลื่อนย้ายผู้ป่วยง่ายกว่า</a:t>
            </a:r>
            <a:endParaRPr lang="en-US" sz="3300" b="1" dirty="0" smtClean="0">
              <a:solidFill>
                <a:srgbClr val="0D0252"/>
              </a:solidFill>
              <a:latin typeface="Cordia New" pitchFamily="34" charset="-34"/>
              <a:cs typeface="Cordia New" pitchFamily="34" charset="-34"/>
            </a:endParaRPr>
          </a:p>
          <a:p>
            <a:r>
              <a:rPr lang="en-US" sz="3300" b="1" dirty="0" smtClean="0">
                <a:latin typeface="Cordia New" pitchFamily="34" charset="-34"/>
                <a:cs typeface="Cordia New" pitchFamily="34" charset="-34"/>
              </a:rPr>
              <a:t>	3</a:t>
            </a:r>
            <a:r>
              <a:rPr lang="th-TH" sz="3300" b="1" dirty="0" smtClean="0">
                <a:latin typeface="Cordia New" pitchFamily="34" charset="-34"/>
                <a:cs typeface="Cordia New" pitchFamily="34" charset="-34"/>
              </a:rPr>
              <a:t>. มีผู้ดูแลประจำ (ตลอดเวลา) อย่างน้อย </a:t>
            </a:r>
            <a:r>
              <a:rPr lang="en-US" sz="3300" b="1" dirty="0" smtClean="0">
                <a:latin typeface="Cordia New" pitchFamily="34" charset="-34"/>
                <a:cs typeface="Cordia New" pitchFamily="34" charset="-34"/>
              </a:rPr>
              <a:t>1 </a:t>
            </a:r>
            <a:r>
              <a:rPr lang="th-TH" sz="3300" b="1" dirty="0" smtClean="0">
                <a:latin typeface="Cordia New" pitchFamily="34" charset="-34"/>
                <a:cs typeface="Cordia New" pitchFamily="34" charset="-34"/>
              </a:rPr>
              <a:t>คน และพร้อม ร่วมกิจกรรมการดูแลบำบัด</a:t>
            </a:r>
            <a:endParaRPr lang="en-US" sz="33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sz="3300" b="1" dirty="0" smtClean="0">
                <a:latin typeface="Cordia New" pitchFamily="34" charset="-34"/>
                <a:cs typeface="Cordia New" pitchFamily="34" charset="-34"/>
              </a:rPr>
              <a:t>	4. </a:t>
            </a:r>
            <a:r>
              <a:rPr lang="th-TH" sz="3300" b="1" dirty="0" smtClean="0">
                <a:latin typeface="Cordia New" pitchFamily="34" charset="-34"/>
                <a:cs typeface="Cordia New" pitchFamily="34" charset="-34"/>
              </a:rPr>
              <a:t>โดยได้รับความยินยอมแบบอาสาสมัครหรือสมัครใจเข้าร่วมโครงการวิจัย ทั้งจากตัวผู้ป่วย และญาติ  </a:t>
            </a:r>
            <a:endParaRPr lang="en-US" sz="3300" b="1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0"/>
            <a:ext cx="9144032" cy="6858024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sz="4000" dirty="0" smtClean="0"/>
              <a:t>ตัวชี้วัด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400" dirty="0" smtClean="0">
                <a:latin typeface="Cordia New" pitchFamily="34" charset="-34"/>
                <a:cs typeface="Cordia New" pitchFamily="34" charset="-34"/>
              </a:rPr>
              <a:t/>
            </a:r>
            <a:br>
              <a:rPr lang="en-US" sz="4400" dirty="0" smtClean="0">
                <a:latin typeface="Cordia New" pitchFamily="34" charset="-34"/>
                <a:cs typeface="Cordia New" pitchFamily="34" charset="-34"/>
              </a:rPr>
            </a:br>
            <a:r>
              <a:rPr lang="th-TH" dirty="0" smtClean="0"/>
              <a:t/>
            </a:r>
            <a:br>
              <a:rPr lang="th-TH" dirty="0" smtClean="0"/>
            </a:b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1041047"/>
            <a:ext cx="85725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ngsana New" pitchFamily="18" charset="-34"/>
                <a:cs typeface="Angsana New" pitchFamily="18" charset="-34"/>
              </a:rPr>
              <a:t>	 </a:t>
            </a:r>
            <a:r>
              <a:rPr lang="en-US" sz="3600" dirty="0" smtClean="0">
                <a:latin typeface="Angsana New" pitchFamily="18" charset="-34"/>
                <a:cs typeface="Angsana New" pitchFamily="18" charset="-34"/>
              </a:rPr>
              <a:t>1.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กลุ่ม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ผู้ป่วยสูงวัยอัมพาต ที่อาสาสมัครเข้าร่วมกิจกรรม 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การแพทย์แผนไทยในการดูแลผู้ป่วยอัมพฤกษ์ อัมพาต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มีการเปลี่ยนแปลงอาการร่วมดีขึ้น  </a:t>
            </a:r>
            <a:r>
              <a:rPr lang="th-TH" sz="3600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ร้อยละ 50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(จากแบบประเมินก่อนและหลังการเข้ารับบริการ การดูแลผู้ป่วยสูงวัยโรคอัมพาต ที่นอนพักรักษาที่บ้าน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)</a:t>
            </a:r>
          </a:p>
          <a:p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	</a:t>
            </a:r>
            <a:r>
              <a:rPr lang="en-US" sz="3600" dirty="0" smtClean="0">
                <a:latin typeface="Angsana New" pitchFamily="18" charset="-34"/>
                <a:cs typeface="Angsana New" pitchFamily="18" charset="-34"/>
              </a:rPr>
              <a:t>2.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ร้อยละ </a:t>
            </a:r>
            <a:r>
              <a:rPr lang="en-US" sz="3600" dirty="0" smtClean="0">
                <a:latin typeface="Angsana New" pitchFamily="18" charset="-34"/>
                <a:cs typeface="Angsana New" pitchFamily="18" charset="-34"/>
              </a:rPr>
              <a:t>80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ของผู้ป่วยและญาติมีความพึงพอใจอยู่ในระดับดี </a:t>
            </a:r>
            <a:endParaRPr lang="en-US" sz="36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</a:rPr>
              <a:t/>
            </a:r>
            <a:br>
              <a:rPr lang="th-TH" sz="4000" b="1" dirty="0" smtClean="0">
                <a:solidFill>
                  <a:srgbClr val="002060"/>
                </a:solidFill>
              </a:rPr>
            </a:br>
            <a:endParaRPr lang="th-TH" sz="40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8662" y="1248305"/>
            <a:ext cx="7143800" cy="132343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40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การศึกษาจากการปฏิบัติงานประจำสู่การทำวิจัย</a:t>
            </a:r>
          </a:p>
          <a:p>
            <a:pPr algn="ctr"/>
            <a:r>
              <a:rPr lang="th-TH" sz="40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(</a:t>
            </a:r>
            <a:r>
              <a:rPr lang="en-US" sz="40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Routine to Research : R2R)</a:t>
            </a:r>
            <a:endParaRPr lang="th-TH" sz="40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3714752"/>
            <a:ext cx="8572560" cy="212365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latin typeface="Cordia New" pitchFamily="34" charset="-34"/>
                <a:cs typeface="Cordia New" pitchFamily="34" charset="-34"/>
              </a:rPr>
              <a:t>	โดยใช้ระเบียบวิธีวิจัยเชิงปฏิบัติการ</a:t>
            </a:r>
          </a:p>
          <a:p>
            <a:pPr algn="ctr"/>
            <a:r>
              <a:rPr lang="th-TH" sz="4400" dirty="0" smtClean="0">
                <a:latin typeface="Cordia New" pitchFamily="34" charset="-34"/>
                <a:cs typeface="Cordia New" pitchFamily="34" charset="-34"/>
              </a:rPr>
              <a:t>(</a:t>
            </a:r>
            <a:r>
              <a:rPr lang="en-US" sz="4400" dirty="0" smtClean="0">
                <a:latin typeface="Cordia New" pitchFamily="34" charset="-34"/>
                <a:cs typeface="Cordia New" pitchFamily="34" charset="-34"/>
              </a:rPr>
              <a:t>Operation Research)</a:t>
            </a:r>
            <a:endParaRPr lang="th-TH" sz="4400" dirty="0" smtClean="0">
              <a:latin typeface="Cordia New" pitchFamily="34" charset="-34"/>
              <a:cs typeface="Cordia New" pitchFamily="34" charset="-34"/>
            </a:endParaRPr>
          </a:p>
          <a:p>
            <a:pPr algn="ctr"/>
            <a:r>
              <a:rPr lang="th-TH" sz="4400" dirty="0" smtClean="0">
                <a:latin typeface="Cordia New" pitchFamily="34" charset="-34"/>
                <a:cs typeface="Cordia New" pitchFamily="34" charset="-34"/>
              </a:rPr>
              <a:t>และการวิจัยประเมินผล (</a:t>
            </a:r>
            <a:r>
              <a:rPr lang="en-US" sz="4400" dirty="0" smtClean="0">
                <a:latin typeface="Cordia New" pitchFamily="34" charset="-34"/>
                <a:cs typeface="Cordia New" pitchFamily="34" charset="-34"/>
              </a:rPr>
              <a:t>Evaluation Research) </a:t>
            </a:r>
            <a:endParaRPr lang="th-TH" sz="4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" name="ลูกศรขึ้น-ลง 7"/>
          <p:cNvSpPr/>
          <p:nvPr/>
        </p:nvSpPr>
        <p:spPr>
          <a:xfrm>
            <a:off x="4429124" y="2643182"/>
            <a:ext cx="428628" cy="928694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ชื่อเรื่อง 1"/>
          <p:cNvSpPr txBox="1">
            <a:spLocks/>
          </p:cNvSpPr>
          <p:nvPr/>
        </p:nvSpPr>
        <p:spPr bwMode="auto">
          <a:xfrm>
            <a:off x="457200" y="274638"/>
            <a:ext cx="8229600" cy="582594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7500" lnSpcReduction="1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9.วิธีการดำเนินงาน</a:t>
            </a:r>
            <a:endParaRPr kumimoji="0" lang="th-TH" sz="42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786050" y="71414"/>
            <a:ext cx="3571900" cy="654032"/>
          </a:xfrm>
        </p:spPr>
        <p:txBody>
          <a:bodyPr>
            <a:normAutofit fontScale="90000"/>
          </a:bodyPr>
          <a:lstStyle/>
          <a:p>
            <a:r>
              <a:rPr lang="th-TH" dirty="0" smtClean="0"/>
              <a:t>กรอบแนวคิด</a:t>
            </a:r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441848" y="1222647"/>
            <a:ext cx="3786214" cy="3108543"/>
          </a:xfrm>
          <a:prstGeom prst="rect">
            <a:avLst/>
          </a:prstGeom>
          <a:solidFill>
            <a:srgbClr val="00B050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การดูแลผู้ป่วยสูงวัยที่ป่วยเป็นอัมพาต</a:t>
            </a:r>
          </a:p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- การบำบัด ฟื้นฟู</a:t>
            </a:r>
            <a:endParaRPr lang="en-US" sz="2800" dirty="0" smtClean="0">
              <a:latin typeface="Angsana New" pitchFamily="18" charset="-34"/>
              <a:cs typeface="Angsana New" pitchFamily="18" charset="-34"/>
            </a:endParaRPr>
          </a:p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- อาหาร</a:t>
            </a:r>
            <a:endParaRPr lang="en-US" sz="2800" dirty="0" smtClean="0">
              <a:latin typeface="Angsana New" pitchFamily="18" charset="-34"/>
              <a:cs typeface="Angsana New" pitchFamily="18" charset="-34"/>
            </a:endParaRPr>
          </a:p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- สิ่งแวดล้อม</a:t>
            </a:r>
            <a:endParaRPr lang="en-US" sz="2800" dirty="0" smtClean="0">
              <a:latin typeface="Angsana New" pitchFamily="18" charset="-34"/>
              <a:cs typeface="Angsana New" pitchFamily="18" charset="-34"/>
            </a:endParaRPr>
          </a:p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- การออกกำลังกาย การกระตุ้น</a:t>
            </a:r>
            <a:endParaRPr lang="en-US" sz="2800" dirty="0" smtClean="0">
              <a:latin typeface="Angsana New" pitchFamily="18" charset="-34"/>
              <a:cs typeface="Angsana New" pitchFamily="18" charset="-34"/>
            </a:endParaRPr>
          </a:p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- ภาวะแทรกซ้อนทางกาย</a:t>
            </a:r>
          </a:p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-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กำลังใจ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6357950" y="5000636"/>
            <a:ext cx="2571768" cy="107157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Model development for Home-based Care</a:t>
            </a:r>
            <a:endParaRPr kumimoji="0" lang="th-TH" sz="6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927097" y="4929198"/>
            <a:ext cx="2644771" cy="1714512"/>
          </a:xfrm>
          <a:prstGeom prst="rect">
            <a:avLst/>
          </a:prstGeom>
          <a:solidFill>
            <a:srgbClr val="002060"/>
          </a:solidFill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ผู้ให้การดูแลผู้ป่วยสูงวัย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ผู้ดูแลประจำ (ญาติ)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th-TH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อส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ม.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th-TH" sz="28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รพ.สต. (แพทย์แผนไทย)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" name="ลูกศรขึ้น 7"/>
          <p:cNvSpPr/>
          <p:nvPr/>
        </p:nvSpPr>
        <p:spPr>
          <a:xfrm>
            <a:off x="2143108" y="4429132"/>
            <a:ext cx="357190" cy="42862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ลูกศรขวา 8"/>
          <p:cNvSpPr/>
          <p:nvPr/>
        </p:nvSpPr>
        <p:spPr>
          <a:xfrm>
            <a:off x="4929190" y="2143116"/>
            <a:ext cx="1214446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71438" y="1000108"/>
            <a:ext cx="4643438" cy="578645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ลูกศรลง 10"/>
          <p:cNvSpPr/>
          <p:nvPr/>
        </p:nvSpPr>
        <p:spPr>
          <a:xfrm>
            <a:off x="7389764" y="4143380"/>
            <a:ext cx="428628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6286512" y="1285860"/>
            <a:ext cx="2714644" cy="2677656"/>
          </a:xfrm>
          <a:prstGeom prst="rect">
            <a:avLst/>
          </a:prstGeom>
          <a:noFill/>
          <a:ln w="127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ผลการบำบัด ฟื้นฟู</a:t>
            </a:r>
          </a:p>
          <a:p>
            <a:pPr>
              <a:buFontTx/>
              <a:buChar char="-"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ความพึงพอใจ</a:t>
            </a:r>
          </a:p>
          <a:p>
            <a:pPr lvl="1">
              <a:buFontTx/>
              <a:buChar char="-"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ผู้ป่วย</a:t>
            </a:r>
          </a:p>
          <a:p>
            <a:pPr lvl="1">
              <a:buFontTx/>
              <a:buChar char="-"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ญาติ/ผู้ดูแล</a:t>
            </a:r>
          </a:p>
          <a:p>
            <a:pPr>
              <a:buFontTx/>
              <a:buChar char="-"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ความคุ้มค่า</a:t>
            </a:r>
          </a:p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Cost-Effectiveness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)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sz="4400" b="1" dirty="0" smtClean="0">
                <a:latin typeface="Cordia New" pitchFamily="34" charset="-34"/>
                <a:cs typeface="Cordia New" pitchFamily="34" charset="-34"/>
              </a:rPr>
              <a:t>เครื่องมือที่ใช้ในการศึกษา</a:t>
            </a:r>
            <a:r>
              <a:rPr lang="en-US" sz="4400" dirty="0" smtClean="0">
                <a:latin typeface="Cordia New" pitchFamily="34" charset="-34"/>
                <a:cs typeface="Cordia New" pitchFamily="34" charset="-34"/>
              </a:rPr>
              <a:t/>
            </a:r>
            <a:br>
              <a:rPr lang="en-US" sz="4400" dirty="0" smtClean="0">
                <a:latin typeface="Cordia New" pitchFamily="34" charset="-34"/>
                <a:cs typeface="Cordia New" pitchFamily="34" charset="-34"/>
              </a:rPr>
            </a:br>
            <a:r>
              <a:rPr lang="th-TH" dirty="0" smtClean="0"/>
              <a:t/>
            </a:r>
            <a:br>
              <a:rPr lang="th-TH" dirty="0" smtClean="0"/>
            </a:br>
            <a:r>
              <a:rPr lang="th-TH" dirty="0" smtClean="0"/>
              <a:t/>
            </a:r>
            <a:br>
              <a:rPr lang="th-TH" dirty="0" smtClean="0"/>
            </a:b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1214422"/>
            <a:ext cx="85725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 </a:t>
            </a:r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		- แบบสัมภาษณ์</a:t>
            </a: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  </a:t>
            </a:r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แบ่งเป็น </a:t>
            </a: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2 </a:t>
            </a:r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ส่วน ได้แก่ </a:t>
            </a:r>
            <a:endParaRPr lang="en-US" sz="40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			</a:t>
            </a:r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ส่วนที่ </a:t>
            </a: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1 </a:t>
            </a:r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ข้อมูลทั่วไป</a:t>
            </a:r>
            <a:endParaRPr lang="en-US" sz="40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			</a:t>
            </a:r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ส่วนที่ </a:t>
            </a: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2 </a:t>
            </a:r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ประเมินภาวะสุขภาพและการดูแลบำบัด</a:t>
            </a:r>
            <a:endParaRPr lang="en-US" sz="40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		-  แบบบันทึกผู้ป่วย (</a:t>
            </a: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OPD Card) </a:t>
            </a:r>
          </a:p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		</a:t>
            </a:r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-</a:t>
            </a: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4000" b="1" dirty="0" smtClean="0">
                <a:latin typeface="Cordia New" pitchFamily="34" charset="-34"/>
                <a:cs typeface="Cordia New" pitchFamily="34" charset="-34"/>
              </a:rPr>
              <a:t> แบบประเมินก่อนและหลังการเข้ารับบริการ การดูแลผู้ป่วยสูงวัยโรคอัมพาต ที่นอนพักรักษาที่บ้าน </a:t>
            </a:r>
            <a:endParaRPr lang="en-US" sz="4000" b="1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sz="4400" b="1" dirty="0" smtClean="0">
                <a:latin typeface="Cordia New" pitchFamily="34" charset="-34"/>
                <a:cs typeface="Cordia New" pitchFamily="34" charset="-34"/>
              </a:rPr>
              <a:t>ขั้นตอนและวิธีการศึกษา</a:t>
            </a:r>
            <a:r>
              <a:rPr lang="en-US" sz="4400" dirty="0" smtClean="0">
                <a:latin typeface="Cordia New" pitchFamily="34" charset="-34"/>
                <a:cs typeface="Cordia New" pitchFamily="34" charset="-34"/>
              </a:rPr>
              <a:t/>
            </a:r>
            <a:br>
              <a:rPr lang="en-US" sz="4400" dirty="0" smtClean="0">
                <a:latin typeface="Cordia New" pitchFamily="34" charset="-34"/>
                <a:cs typeface="Cordia New" pitchFamily="34" charset="-34"/>
              </a:rPr>
            </a:b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214314" y="1126886"/>
            <a:ext cx="8858280" cy="50783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	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 การวิจัยเชิงปฏิบัติการ (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Operation Research) </a:t>
            </a:r>
          </a:p>
          <a:p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		1. 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สำรวจและกำหนดกลุ่มตัวอย่าง โดยความสมัครใจของผู้ป่วยสูงวัย และญาติ</a:t>
            </a:r>
            <a:endParaRPr lang="en-US" sz="36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		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2. 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ศึกษาข้อมูลรายบุคคลของอาสาสมัครกลุ่มตัวอย่าง</a:t>
            </a:r>
            <a:endParaRPr lang="en-US" sz="36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		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3. 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วิเคราะห์ปัญหาสุขภาพกลุ่มตัวอย่างอาสาสมัคร เพื่อจัดโปรแกรมการดูแลสุขภาพเฉพาะรายที่เหมาะสม</a:t>
            </a:r>
            <a:endParaRPr lang="en-US" sz="36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		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4.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 สร้างหลักสูตรการอบรมผู้ดูแลผู้ป่วยสูงวัยโรคอัมพาต</a:t>
            </a:r>
            <a:endParaRPr lang="en-US" sz="3600" b="1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sz="4400" b="1" dirty="0" smtClean="0">
                <a:latin typeface="Cordia New" pitchFamily="34" charset="-34"/>
                <a:cs typeface="Cordia New" pitchFamily="34" charset="-34"/>
              </a:rPr>
              <a:t>ขั้นตอนและวิธีการศึกษา(ต่อ)</a:t>
            </a:r>
            <a:r>
              <a:rPr lang="en-US" sz="4400" dirty="0" smtClean="0">
                <a:latin typeface="Cordia New" pitchFamily="34" charset="-34"/>
                <a:cs typeface="Cordia New" pitchFamily="34" charset="-34"/>
              </a:rPr>
              <a:t/>
            </a:r>
            <a:br>
              <a:rPr lang="en-US" sz="4400" dirty="0" smtClean="0">
                <a:latin typeface="Cordia New" pitchFamily="34" charset="-34"/>
                <a:cs typeface="Cordia New" pitchFamily="34" charset="-34"/>
              </a:rPr>
            </a:b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142844" y="1270892"/>
            <a:ext cx="8858280" cy="42780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400" b="1" dirty="0" smtClean="0">
                <a:latin typeface="Cordia New" pitchFamily="34" charset="-34"/>
                <a:cs typeface="Cordia New" pitchFamily="34" charset="-34"/>
              </a:rPr>
              <a:t>	</a:t>
            </a:r>
            <a:r>
              <a:rPr lang="th-TH" sz="3400" b="1" dirty="0" smtClean="0">
                <a:latin typeface="Cordia New" pitchFamily="34" charset="-34"/>
                <a:cs typeface="Cordia New" pitchFamily="34" charset="-34"/>
              </a:rPr>
              <a:t> การวิจัยเชิงปฏิบัติการ (</a:t>
            </a:r>
            <a:r>
              <a:rPr lang="en-US" sz="3400" b="1" dirty="0" smtClean="0">
                <a:latin typeface="Cordia New" pitchFamily="34" charset="-34"/>
                <a:cs typeface="Cordia New" pitchFamily="34" charset="-34"/>
              </a:rPr>
              <a:t>Operation Research) </a:t>
            </a:r>
          </a:p>
          <a:p>
            <a:r>
              <a:rPr lang="en-US" sz="3400" b="1" dirty="0" smtClean="0">
                <a:latin typeface="Cordia New" pitchFamily="34" charset="-34"/>
                <a:cs typeface="Cordia New" pitchFamily="34" charset="-34"/>
              </a:rPr>
              <a:t>		5. </a:t>
            </a:r>
            <a:r>
              <a:rPr lang="th-TH" sz="3400" b="1" dirty="0" smtClean="0">
                <a:latin typeface="Cordia New" pitchFamily="34" charset="-34"/>
                <a:cs typeface="Cordia New" pitchFamily="34" charset="-34"/>
              </a:rPr>
              <a:t>ทำตารางเยี่ยมอย่างสม่ำเสมอ จัดโปรแกรมที่จะไปตรวจรักษา ที่บ้านโดยกำหนดการออกให้บริการ </a:t>
            </a:r>
            <a:r>
              <a:rPr lang="en-US" sz="3400" b="1" dirty="0" smtClean="0">
                <a:latin typeface="Cordia New" pitchFamily="34" charset="-34"/>
                <a:cs typeface="Cordia New" pitchFamily="34" charset="-34"/>
              </a:rPr>
              <a:t>3 </a:t>
            </a:r>
            <a:r>
              <a:rPr lang="th-TH" sz="3400" b="1" dirty="0" smtClean="0">
                <a:latin typeface="Cordia New" pitchFamily="34" charset="-34"/>
                <a:cs typeface="Cordia New" pitchFamily="34" charset="-34"/>
              </a:rPr>
              <a:t>ครั้งต่อสัปดาห์ </a:t>
            </a:r>
            <a:endParaRPr lang="en-US" sz="34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th-TH" sz="3400" b="1" dirty="0" smtClean="0">
                <a:latin typeface="Cordia New" pitchFamily="34" charset="-34"/>
                <a:cs typeface="Cordia New" pitchFamily="34" charset="-34"/>
              </a:rPr>
              <a:t>		</a:t>
            </a:r>
            <a:r>
              <a:rPr lang="en-US" sz="3400" b="1" dirty="0" smtClean="0">
                <a:latin typeface="Cordia New" pitchFamily="34" charset="-34"/>
                <a:cs typeface="Cordia New" pitchFamily="34" charset="-34"/>
              </a:rPr>
              <a:t>6. </a:t>
            </a:r>
            <a:r>
              <a:rPr lang="th-TH" sz="3400" b="1" dirty="0" smtClean="0">
                <a:latin typeface="Cordia New" pitchFamily="34" charset="-34"/>
                <a:cs typeface="Cordia New" pitchFamily="34" charset="-34"/>
              </a:rPr>
              <a:t>ฝึกทักษะผู้ดูแลผู้สูงวัย โดยการอบรมและเรียนรู้ร่วมกันจากการปฏิบัติจริง (</a:t>
            </a:r>
            <a:r>
              <a:rPr lang="en-US" sz="3400" b="1" dirty="0" smtClean="0">
                <a:latin typeface="Cordia New" pitchFamily="34" charset="-34"/>
                <a:cs typeface="Cordia New" pitchFamily="34" charset="-34"/>
              </a:rPr>
              <a:t>Training &amp; Learning by doing</a:t>
            </a:r>
            <a:r>
              <a:rPr lang="th-TH" sz="3400" b="1" dirty="0" smtClean="0">
                <a:latin typeface="Cordia New" pitchFamily="34" charset="-34"/>
                <a:cs typeface="Cordia New" pitchFamily="34" charset="-34"/>
              </a:rPr>
              <a:t>)</a:t>
            </a:r>
            <a:endParaRPr lang="en-US" sz="34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sz="3400" b="1" dirty="0" smtClean="0">
                <a:latin typeface="Cordia New" pitchFamily="34" charset="-34"/>
                <a:cs typeface="Cordia New" pitchFamily="34" charset="-34"/>
              </a:rPr>
              <a:t>		7. </a:t>
            </a:r>
            <a:r>
              <a:rPr lang="th-TH" sz="3400" b="1" dirty="0" smtClean="0">
                <a:latin typeface="Cordia New" pitchFamily="34" charset="-34"/>
                <a:cs typeface="Cordia New" pitchFamily="34" charset="-34"/>
              </a:rPr>
              <a:t>จัดโปรแกรมบำบัดรักษาปัญหาสุขภาพที่เหมาะสมกับอาสาสมัครกลุ่มตัวอย่าง ซึ่งเป็นการจัดบริการของ รพ.สต.ตำบลเนินปอ</a:t>
            </a:r>
            <a:endParaRPr lang="en-US" sz="3400" b="1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4400" dirty="0" smtClean="0">
                <a:latin typeface="Cordia New" pitchFamily="34" charset="-34"/>
                <a:cs typeface="Cordia New" pitchFamily="34" charset="-34"/>
              </a:rPr>
              <a:t>การวิจัยประเมินผล (</a:t>
            </a:r>
            <a:r>
              <a:rPr lang="en-US" sz="4400" dirty="0" smtClean="0">
                <a:latin typeface="Cordia New" pitchFamily="34" charset="-34"/>
                <a:cs typeface="Cordia New" pitchFamily="34" charset="-34"/>
              </a:rPr>
              <a:t>Evaluation Research)	</a:t>
            </a: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1190701"/>
            <a:ext cx="8572560" cy="34163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		1.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 ประชุมทีมฯ รพ.สต. ทุก 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1-2 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สัปดาห์ เพื่อประเมินการทำงาน และปัญหาอุปสรรค</a:t>
            </a:r>
            <a:endParaRPr lang="en-US" sz="36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		2. 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ประเมินผลการเข้าร่วมโปรแกรม ก่อน-หลัง เข้าร่วมกระบวนการดูแลทุก 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2 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สัปดาห์ จนครบ  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20 - 22 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สัปดาห์  ประเมินความพึงพอใจ</a:t>
            </a:r>
            <a:endParaRPr lang="en-US" sz="3600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		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	</a:t>
            </a:r>
            <a:endParaRPr lang="th-TH" sz="3600" b="1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9"/>
          <p:cNvSpPr>
            <a:spLocks noChangeArrowheads="1"/>
          </p:cNvSpPr>
          <p:nvPr/>
        </p:nvSpPr>
        <p:spPr bwMode="auto">
          <a:xfrm>
            <a:off x="3175" y="114300"/>
            <a:ext cx="9144000" cy="998538"/>
          </a:xfrm>
          <a:prstGeom prst="rect">
            <a:avLst/>
          </a:prstGeom>
          <a:solidFill>
            <a:srgbClr val="0000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  <a:tabLst>
                <a:tab pos="1254125" algn="l"/>
              </a:tabLst>
              <a:defRPr/>
            </a:pPr>
            <a:r>
              <a:rPr lang="th-TH" altLang="en-US" sz="4400" b="1" dirty="0" smtClean="0">
                <a:solidFill>
                  <a:srgbClr val="FFFFFF"/>
                </a:solidFill>
                <a:ea typeface="SimSun" pitchFamily="2" charset="-122"/>
                <a:cs typeface="+mn-cs"/>
              </a:rPr>
              <a:t>การประยุกต์ใช้การแพทย์แผนไทยในการดูแลผู้ป่วยอัมพาต</a:t>
            </a:r>
            <a:endParaRPr lang="th-TH" altLang="en-US" sz="4400" dirty="0" smtClean="0">
              <a:solidFill>
                <a:srgbClr val="006633"/>
              </a:solidFill>
              <a:ea typeface="SimSun" pitchFamily="2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2211829"/>
            <a:ext cx="8064896" cy="2585323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1.ง่ายกว่า</a:t>
            </a:r>
          </a:p>
          <a:p>
            <a:pPr>
              <a:defRPr/>
            </a:pPr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 		 	2. ดีกว่า</a:t>
            </a:r>
          </a:p>
          <a:p>
            <a:pPr>
              <a:defRPr/>
            </a:pPr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						3.ถูกกว่า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1520" y="1412776"/>
            <a:ext cx="1800200" cy="646331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พิจารณาจาก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9"/>
          <p:cNvSpPr>
            <a:spLocks noChangeArrowheads="1"/>
          </p:cNvSpPr>
          <p:nvPr/>
        </p:nvSpPr>
        <p:spPr bwMode="auto">
          <a:xfrm>
            <a:off x="3175" y="114300"/>
            <a:ext cx="9144000" cy="998538"/>
          </a:xfrm>
          <a:prstGeom prst="rect">
            <a:avLst/>
          </a:prstGeom>
          <a:solidFill>
            <a:srgbClr val="0000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  <a:tabLst>
                <a:tab pos="1254125" algn="l"/>
              </a:tabLst>
              <a:defRPr/>
            </a:pPr>
            <a:r>
              <a:rPr lang="th-TH" altLang="en-US" sz="4400" b="1" dirty="0" smtClean="0">
                <a:solidFill>
                  <a:srgbClr val="FFFFFF"/>
                </a:solidFill>
                <a:ea typeface="SimSun" pitchFamily="2" charset="-122"/>
                <a:cs typeface="+mn-cs"/>
              </a:rPr>
              <a:t>การประยุกต์ใช้การแพทย์แผนไทยในการดูแลผู้สูงอายุที่บ้าน</a:t>
            </a:r>
            <a:endParaRPr lang="th-TH" altLang="en-US" sz="4400" dirty="0" smtClean="0">
              <a:solidFill>
                <a:srgbClr val="006633"/>
              </a:solidFill>
              <a:ea typeface="SimSun" pitchFamily="2" charset="-122"/>
              <a:cs typeface="+mn-cs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5496" y="1249668"/>
            <a:ext cx="6390456" cy="519373"/>
          </a:xfrm>
          <a:prstGeom prst="rect">
            <a:avLst/>
          </a:prstGeom>
          <a:solidFill>
            <a:srgbClr val="FFC00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609600" indent="-609600" eaLnBrk="0" hangingPunct="0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SzPct val="65000"/>
              <a:defRPr/>
            </a:pPr>
            <a:r>
              <a:rPr lang="th-TH" altLang="en-US" sz="3000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รูปแบบการดูแลผู้สูงอายุที่บ้าน </a:t>
            </a:r>
            <a:r>
              <a:rPr lang="en-US" altLang="en-US" sz="3000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 based care</a:t>
            </a:r>
            <a:endParaRPr lang="th-TH" altLang="en-US" sz="3000" kern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80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1844675"/>
            <a:ext cx="6840537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สี่เหลี่ยมผืนผ้า 1"/>
          <p:cNvSpPr/>
          <p:nvPr/>
        </p:nvSpPr>
        <p:spPr>
          <a:xfrm>
            <a:off x="250825" y="5294313"/>
            <a:ext cx="8891588" cy="10144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th-TH" sz="2000" b="1" dirty="0">
                <a:cs typeface="+mn-cs"/>
              </a:rPr>
              <a:t>อุเทน  มุกเย (2558: การศึกษาการดูแลรักษาผู้ป่วยสูงวัยด้วยการแพทย์แผนไทย กรณีศึกษากระบวนการดูแลรักษาผู้ป่วยอัมพาต</a:t>
            </a:r>
          </a:p>
          <a:p>
            <a:pPr>
              <a:defRPr/>
            </a:pPr>
            <a:r>
              <a:rPr lang="th-TH" sz="2000" b="1" dirty="0">
                <a:cs typeface="+mn-cs"/>
              </a:rPr>
              <a:t>ที่สูงวัย โดยผู้ดูแลที่บ้าน ตำบลเนินปอ อำเภอสามง่าม จังหวัดพิจิตร (วิทยานิพนธ์การแพทย์แผนไทยมหาบัณฑิต).</a:t>
            </a:r>
          </a:p>
          <a:p>
            <a:pPr>
              <a:defRPr/>
            </a:pPr>
            <a:r>
              <a:rPr lang="th-TH" sz="2000" b="1" dirty="0">
                <a:cs typeface="+mn-cs"/>
              </a:rPr>
              <a:t>มหาวิทยาลัยราชภัฏเชียงราย. เชียงราย.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9"/>
          <p:cNvSpPr>
            <a:spLocks noChangeArrowheads="1"/>
          </p:cNvSpPr>
          <p:nvPr/>
        </p:nvSpPr>
        <p:spPr bwMode="auto">
          <a:xfrm>
            <a:off x="3175" y="142875"/>
            <a:ext cx="9144000" cy="1285875"/>
          </a:xfrm>
          <a:prstGeom prst="rect">
            <a:avLst/>
          </a:prstGeom>
          <a:solidFill>
            <a:srgbClr val="0000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tabLst>
                <a:tab pos="1254125" algn="l"/>
              </a:tabLst>
            </a:pPr>
            <a:r>
              <a:rPr lang="th-TH" sz="40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แนวคิดการดูแลรักษาผู้ป่วยอัมพฤกษ์อัมพาตบนพื้นฐาน</a:t>
            </a:r>
          </a:p>
          <a:p>
            <a:pPr algn="ctr" eaLnBrk="0" hangingPunct="0">
              <a:tabLst>
                <a:tab pos="1254125" algn="l"/>
              </a:tabLst>
            </a:pPr>
            <a:r>
              <a:rPr lang="th-TH" sz="40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0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Home - based Care</a:t>
            </a:r>
            <a:endParaRPr lang="th-TH" altLang="en-US" sz="4000" dirty="0">
              <a:solidFill>
                <a:schemeClr val="bg1"/>
              </a:solidFill>
              <a:latin typeface="Angsana New" pitchFamily="18" charset="-34"/>
              <a:ea typeface="SimSun" pitchFamily="2" charset="-122"/>
              <a:cs typeface="Angsana New" pitchFamily="18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2211829"/>
            <a:ext cx="8064896" cy="2585323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1.</a:t>
            </a:r>
            <a:r>
              <a:rPr lang="th-TH" sz="5400" dirty="0">
                <a:latin typeface="Angsana New" pitchFamily="18" charset="-34"/>
              </a:rPr>
              <a:t>ระบบรากฐานทางสังคมวัฒนธรรมไทย</a:t>
            </a:r>
            <a:endParaRPr lang="th-TH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</a:endParaRPr>
          </a:p>
          <a:p>
            <a:pPr>
              <a:defRPr/>
            </a:pPr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2.</a:t>
            </a:r>
            <a:r>
              <a:rPr lang="th-TH" sz="5400" dirty="0">
                <a:latin typeface="Angsana New" pitchFamily="18" charset="-34"/>
              </a:rPr>
              <a:t>ระบบศาสนา </a:t>
            </a:r>
            <a:endParaRPr lang="th-TH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</a:endParaRPr>
          </a:p>
          <a:p>
            <a:pPr>
              <a:defRPr/>
            </a:pPr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3</a:t>
            </a:r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.</a:t>
            </a:r>
            <a:r>
              <a:rPr lang="th-TH" sz="5400" dirty="0"/>
              <a:t>ระบบภาครัฐให้การดูแล </a:t>
            </a:r>
            <a:endParaRPr lang="th-TH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1"/>
          <p:cNvSpPr>
            <a:spLocks noChangeArrowheads="1"/>
          </p:cNvSpPr>
          <p:nvPr/>
        </p:nvSpPr>
        <p:spPr bwMode="auto">
          <a:xfrm>
            <a:off x="214313" y="1428750"/>
            <a:ext cx="8715375" cy="48006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eaLnBrk="0" hangingPunct="0">
              <a:tabLst>
                <a:tab pos="549275" algn="l"/>
                <a:tab pos="777875" algn="l"/>
                <a:tab pos="1050925" algn="l"/>
                <a:tab pos="1417638" algn="l"/>
                <a:tab pos="1920875" algn="l"/>
              </a:tabLst>
            </a:pPr>
            <a:r>
              <a:rPr lang="th-TH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		</a:t>
            </a:r>
            <a:r>
              <a:rPr lang="en-US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1. </a:t>
            </a:r>
            <a:r>
              <a:rPr lang="th-TH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กลุ่มผู้ป่วยอัมพาต ที่มีความเชื่อมั่นและศรัทธาการรักษาด้วยการแพทย์แผนไทยที่อาสาสมัครเข้าร่วมกิจกรรมโดยความสมัครใจ สามารถพูดคุยสื่อสารได้พอสมควร  ญาติพร้อมที่จะเข้าร่วม</a:t>
            </a:r>
            <a:endParaRPr lang="en-US" sz="3400" dirty="0">
              <a:latin typeface="Angsana New" pitchFamily="18" charset="-34"/>
              <a:ea typeface="Calibri" pitchFamily="34" charset="0"/>
              <a:cs typeface="Angsana New" pitchFamily="18" charset="-34"/>
            </a:endParaRPr>
          </a:p>
          <a:p>
            <a:pPr eaLnBrk="0" hangingPunct="0">
              <a:tabLst>
                <a:tab pos="549275" algn="l"/>
                <a:tab pos="777875" algn="l"/>
                <a:tab pos="1050925" algn="l"/>
                <a:tab pos="1417638" algn="l"/>
                <a:tab pos="1920875" algn="l"/>
              </a:tabLst>
            </a:pPr>
            <a:r>
              <a:rPr lang="th-TH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		</a:t>
            </a:r>
            <a:r>
              <a:rPr lang="en-US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2. </a:t>
            </a:r>
            <a:r>
              <a:rPr lang="th-TH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กลุ่มผู้ดูแลผู้ป่วยสูงวัย</a:t>
            </a:r>
            <a:endParaRPr lang="en-US" sz="3400" dirty="0">
              <a:latin typeface="Angsana New" pitchFamily="18" charset="-34"/>
              <a:ea typeface="Calibri" pitchFamily="34" charset="0"/>
              <a:cs typeface="Angsana New" pitchFamily="18" charset="-34"/>
            </a:endParaRPr>
          </a:p>
          <a:p>
            <a:pPr eaLnBrk="0" hangingPunct="0">
              <a:tabLst>
                <a:tab pos="549275" algn="l"/>
                <a:tab pos="777875" algn="l"/>
                <a:tab pos="1050925" algn="l"/>
                <a:tab pos="1417638" algn="l"/>
                <a:tab pos="1920875" algn="l"/>
              </a:tabLst>
            </a:pPr>
            <a:r>
              <a:rPr lang="th-TH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	</a:t>
            </a:r>
            <a:r>
              <a:rPr lang="en-US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	3. </a:t>
            </a:r>
            <a:r>
              <a:rPr lang="th-TH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มีอาการหรือสภาวะความเจ็บป่วยด้วยโรคอัมพาตโดยเกิดจากความผิดปกติของการไหลเวียนเลือดลม จะเห็นผลง่ายกว่า </a:t>
            </a:r>
            <a:endParaRPr lang="en-US" sz="3400" dirty="0">
              <a:latin typeface="Angsana New" pitchFamily="18" charset="-34"/>
              <a:ea typeface="Calibri" pitchFamily="34" charset="0"/>
              <a:cs typeface="Angsana New" pitchFamily="18" charset="-34"/>
            </a:endParaRPr>
          </a:p>
          <a:p>
            <a:pPr eaLnBrk="0" hangingPunct="0">
              <a:tabLst>
                <a:tab pos="549275" algn="l"/>
                <a:tab pos="777875" algn="l"/>
                <a:tab pos="1050925" algn="l"/>
                <a:tab pos="1417638" algn="l"/>
                <a:tab pos="1920875" algn="l"/>
              </a:tabLst>
            </a:pPr>
            <a:r>
              <a:rPr lang="en-US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		4</a:t>
            </a:r>
            <a:r>
              <a:rPr lang="th-TH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. มีผู้ดูแลประจำ (ตลอดเวลา) อย่างน้อย </a:t>
            </a:r>
            <a:r>
              <a:rPr lang="en-US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1 </a:t>
            </a:r>
            <a:r>
              <a:rPr lang="th-TH" sz="3400" dirty="0">
                <a:latin typeface="Angsana New" pitchFamily="18" charset="-34"/>
                <a:ea typeface="Calibri" pitchFamily="34" charset="0"/>
                <a:cs typeface="Angsana New" pitchFamily="18" charset="-34"/>
              </a:rPr>
              <a:t>คน และพร้อมร่วมกิจกรรมการดูแลบำบัดให้ความร่วมมือด้านอื่นๆ ที่จะส่งเสริมให้อาการของผู้ป่วยดีขึ้น</a:t>
            </a:r>
            <a:endParaRPr lang="en-US" sz="3400" dirty="0">
              <a:latin typeface="Angsana New" pitchFamily="18" charset="-34"/>
              <a:ea typeface="Calibri" pitchFamily="34" charset="0"/>
              <a:cs typeface="Angsana New" pitchFamily="18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357166"/>
            <a:ext cx="8215370" cy="830997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sz="4800" dirty="0"/>
              <a:t>เกณฑ์การคัดเลือกผู้ป่วยเข้ารับการบำบัด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0"/>
            <a:ext cx="9144032" cy="685802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sp>
        <p:nvSpPr>
          <p:cNvPr id="131075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en-US" altLang="th-TH" dirty="0" smtClean="0">
                <a:latin typeface="Angsana New" pitchFamily="18" charset="-34"/>
              </a:rPr>
              <a:t>Model development for Home-based Care</a:t>
            </a:r>
            <a:endParaRPr lang="th-TH" altLang="th-TH" dirty="0" smtClean="0">
              <a:latin typeface="Angsana New" pitchFamily="18" charset="-34"/>
            </a:endParaRPr>
          </a:p>
        </p:txBody>
      </p:sp>
      <p:grpSp>
        <p:nvGrpSpPr>
          <p:cNvPr id="10" name="กลุ่ม 9"/>
          <p:cNvGrpSpPr/>
          <p:nvPr/>
        </p:nvGrpSpPr>
        <p:grpSpPr>
          <a:xfrm>
            <a:off x="642910" y="1357298"/>
            <a:ext cx="7858180" cy="3500462"/>
            <a:chOff x="642910" y="1357298"/>
            <a:chExt cx="7858180" cy="3500462"/>
          </a:xfrm>
        </p:grpSpPr>
        <p:sp>
          <p:nvSpPr>
            <p:cNvPr id="6" name="TextBox 5"/>
            <p:cNvSpPr txBox="1"/>
            <p:nvPr/>
          </p:nvSpPr>
          <p:spPr>
            <a:xfrm>
              <a:off x="642910" y="3411210"/>
              <a:ext cx="2643206" cy="1446550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sz="4400" dirty="0">
                  <a:solidFill>
                    <a:schemeClr val="tx1"/>
                  </a:solidFill>
                  <a:latin typeface="Angsana New" pitchFamily="18" charset="-34"/>
                </a:rPr>
                <a:t>องค์ประกอบพื้นฐาน</a:t>
              </a:r>
              <a:endParaRPr lang="en-US" sz="4400" dirty="0">
                <a:solidFill>
                  <a:schemeClr val="tx1"/>
                </a:solidFill>
                <a:latin typeface="Angsana New" pitchFamily="18" charset="-34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428992" y="1357298"/>
              <a:ext cx="2357454" cy="144655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sz="4400" b="1" dirty="0"/>
                <a:t>ระบบบริหารจัดการ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000760" y="3411210"/>
              <a:ext cx="2500330" cy="144655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sz="4400" b="1" dirty="0">
                  <a:solidFill>
                    <a:schemeClr val="tx1"/>
                  </a:solidFill>
                </a:rPr>
                <a:t>กระบวนการขับเคลื่อน</a:t>
              </a:r>
            </a:p>
          </p:txBody>
        </p:sp>
        <p:sp>
          <p:nvSpPr>
            <p:cNvPr id="14" name="ลูกศรขวา 13"/>
            <p:cNvSpPr/>
            <p:nvPr/>
          </p:nvSpPr>
          <p:spPr>
            <a:xfrm>
              <a:off x="4000496" y="3857628"/>
              <a:ext cx="1571636" cy="714380"/>
            </a:xfrm>
            <a:prstGeom prst="rightArrow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/>
            </a:p>
          </p:txBody>
        </p:sp>
        <p:sp>
          <p:nvSpPr>
            <p:cNvPr id="15" name="ลูกศรลง 14"/>
            <p:cNvSpPr/>
            <p:nvPr/>
          </p:nvSpPr>
          <p:spPr>
            <a:xfrm>
              <a:off x="4500562" y="2928934"/>
              <a:ext cx="500066" cy="785818"/>
            </a:xfrm>
            <a:prstGeom prst="downArrow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sp>
        <p:nvSpPr>
          <p:cNvPr id="132099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en-US" altLang="th-TH" dirty="0" smtClean="0">
                <a:latin typeface="Angsana New" pitchFamily="18" charset="-34"/>
              </a:rPr>
              <a:t>Model development for Home-based Care</a:t>
            </a:r>
            <a:endParaRPr lang="th-TH" altLang="th-TH" dirty="0" smtClean="0">
              <a:latin typeface="Angsana New" pitchFamily="18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06" y="1071546"/>
            <a:ext cx="2643206" cy="132343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sz="4000" dirty="0">
                <a:latin typeface="Angsana New" pitchFamily="18" charset="-34"/>
              </a:rPr>
              <a:t>องค์ประกอบพื้นฐาน</a:t>
            </a:r>
            <a:endParaRPr lang="en-US" sz="4000" dirty="0">
              <a:latin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14414" y="2500306"/>
            <a:ext cx="5156105" cy="255454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th-TH" sz="3200" dirty="0">
                <a:solidFill>
                  <a:schemeClr val="tx1"/>
                </a:solidFill>
                <a:latin typeface="Angsana New" pitchFamily="18" charset="-34"/>
              </a:rPr>
              <a:t>โรงพยาบาลส่งเสริมสุขภาพตำบล</a:t>
            </a:r>
          </a:p>
          <a:p>
            <a:pPr>
              <a:defRPr/>
            </a:pPr>
            <a:r>
              <a:rPr lang="th-TH" sz="3200" dirty="0">
                <a:solidFill>
                  <a:schemeClr val="tx1"/>
                </a:solidFill>
                <a:latin typeface="Angsana New" pitchFamily="18" charset="-34"/>
              </a:rPr>
              <a:t>	- แพทย์แผนไทย</a:t>
            </a:r>
            <a:endParaRPr lang="en-US" sz="3200" dirty="0">
              <a:solidFill>
                <a:schemeClr val="tx1"/>
              </a:solidFill>
              <a:latin typeface="Angsana New" pitchFamily="18" charset="-34"/>
            </a:endParaRPr>
          </a:p>
          <a:p>
            <a:pPr>
              <a:defRPr/>
            </a:pPr>
            <a:r>
              <a:rPr lang="th-TH" sz="3200" dirty="0">
                <a:solidFill>
                  <a:schemeClr val="tx1"/>
                </a:solidFill>
                <a:latin typeface="Angsana New" pitchFamily="18" charset="-34"/>
              </a:rPr>
              <a:t>	- ผู้ช่วยแพทย์แผนไทย 	</a:t>
            </a:r>
            <a:endParaRPr lang="en-US" sz="3200" dirty="0">
              <a:solidFill>
                <a:schemeClr val="tx1"/>
              </a:solidFill>
              <a:latin typeface="Angsana New" pitchFamily="18" charset="-34"/>
            </a:endParaRPr>
          </a:p>
          <a:p>
            <a:pPr>
              <a:defRPr/>
            </a:pPr>
            <a:r>
              <a:rPr lang="th-TH" sz="3200" dirty="0">
                <a:solidFill>
                  <a:schemeClr val="tx1"/>
                </a:solidFill>
                <a:latin typeface="Angsana New" pitchFamily="18" charset="-34"/>
              </a:rPr>
              <a:t>ผู้ดูแลประจำ ผู้ดูแลหลัก </a:t>
            </a:r>
            <a:r>
              <a:rPr lang="en-US" sz="3200" dirty="0">
                <a:solidFill>
                  <a:schemeClr val="tx1"/>
                </a:solidFill>
                <a:latin typeface="Angsana New" pitchFamily="18" charset="-34"/>
              </a:rPr>
              <a:t>: Primary Caregiver</a:t>
            </a:r>
            <a:endParaRPr lang="th-TH" sz="3200" dirty="0">
              <a:solidFill>
                <a:schemeClr val="tx1"/>
              </a:solidFill>
              <a:latin typeface="Angsana New" pitchFamily="18" charset="-34"/>
            </a:endParaRPr>
          </a:p>
          <a:p>
            <a:pPr>
              <a:defRPr/>
            </a:pPr>
            <a:r>
              <a:rPr lang="th-TH" sz="3200" dirty="0" err="1">
                <a:solidFill>
                  <a:schemeClr val="tx1"/>
                </a:solidFill>
                <a:latin typeface="Angsana New" pitchFamily="18" charset="-34"/>
              </a:rPr>
              <a:t>อส</a:t>
            </a:r>
            <a:r>
              <a:rPr lang="th-TH" sz="3200" dirty="0">
                <a:solidFill>
                  <a:schemeClr val="tx1"/>
                </a:solidFill>
                <a:latin typeface="Angsana New" pitchFamily="18" charset="-34"/>
              </a:rPr>
              <a:t>ม.หรือ ผู้ดูแลรอง </a:t>
            </a:r>
            <a:r>
              <a:rPr lang="en-US" sz="3200" dirty="0">
                <a:solidFill>
                  <a:schemeClr val="tx1"/>
                </a:solidFill>
                <a:latin typeface="Angsana New" pitchFamily="18" charset="-34"/>
              </a:rPr>
              <a:t>: Secondary Caregiver</a:t>
            </a:r>
          </a:p>
        </p:txBody>
      </p:sp>
      <p:sp>
        <p:nvSpPr>
          <p:cNvPr id="14" name="ลูกศรซ้าย 13"/>
          <p:cNvSpPr/>
          <p:nvPr/>
        </p:nvSpPr>
        <p:spPr>
          <a:xfrm>
            <a:off x="6529413" y="3665412"/>
            <a:ext cx="555486" cy="357190"/>
          </a:xfrm>
          <a:prstGeom prst="lef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grpSp>
        <p:nvGrpSpPr>
          <p:cNvPr id="18" name="กลุ่ม 17"/>
          <p:cNvGrpSpPr/>
          <p:nvPr/>
        </p:nvGrpSpPr>
        <p:grpSpPr>
          <a:xfrm>
            <a:off x="1257265" y="2478208"/>
            <a:ext cx="7827898" cy="4330476"/>
            <a:chOff x="1257265" y="2478208"/>
            <a:chExt cx="7827898" cy="4330476"/>
          </a:xfrm>
        </p:grpSpPr>
        <p:sp>
          <p:nvSpPr>
            <p:cNvPr id="10" name="TextBox 9"/>
            <p:cNvSpPr txBox="1"/>
            <p:nvPr/>
          </p:nvSpPr>
          <p:spPr>
            <a:xfrm>
              <a:off x="4084503" y="6162353"/>
              <a:ext cx="2071702" cy="646331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sz="3600" b="1" dirty="0"/>
                <a:t>บทบาทหน้าที่</a:t>
              </a:r>
            </a:p>
          </p:txBody>
        </p:sp>
        <p:sp>
          <p:nvSpPr>
            <p:cNvPr id="11" name="ลูกศรลง 10"/>
            <p:cNvSpPr/>
            <p:nvPr/>
          </p:nvSpPr>
          <p:spPr>
            <a:xfrm>
              <a:off x="4798883" y="5165610"/>
              <a:ext cx="642942" cy="857256"/>
            </a:xfrm>
            <a:prstGeom prst="downArrow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227775" y="3425685"/>
              <a:ext cx="1857388" cy="954107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b="1" dirty="0">
                  <a:solidFill>
                    <a:schemeClr val="tx1"/>
                  </a:solidFill>
                </a:rPr>
                <a:t>สิ่งสนับสนุน</a:t>
              </a:r>
            </a:p>
            <a:p>
              <a:pPr algn="ctr">
                <a:defRPr/>
              </a:pPr>
              <a:r>
                <a:rPr lang="th-TH" b="1" dirty="0">
                  <a:solidFill>
                    <a:schemeClr val="tx1"/>
                  </a:solidFill>
                </a:rPr>
                <a:t>การจัดบริการ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430397" y="5110324"/>
              <a:ext cx="1527908" cy="52322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b="1" dirty="0" err="1">
                  <a:solidFill>
                    <a:schemeClr val="tx1"/>
                  </a:solidFill>
                </a:rPr>
                <a:t>อปท.</a:t>
              </a:r>
              <a:endParaRPr lang="th-TH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ลูกศรขึ้น 15"/>
            <p:cNvSpPr/>
            <p:nvPr/>
          </p:nvSpPr>
          <p:spPr>
            <a:xfrm>
              <a:off x="8013700" y="4522788"/>
              <a:ext cx="357188" cy="428625"/>
            </a:xfrm>
            <a:prstGeom prst="up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257265" y="2478208"/>
              <a:ext cx="5156105" cy="2554545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th-TH" sz="3200" dirty="0">
                  <a:solidFill>
                    <a:schemeClr val="tx1"/>
                  </a:solidFill>
                  <a:latin typeface="Angsana New" pitchFamily="18" charset="-34"/>
                </a:rPr>
                <a:t>โรงพยาบาลส่งเสริมสุขภาพตำบล</a:t>
              </a:r>
            </a:p>
            <a:p>
              <a:pPr>
                <a:defRPr/>
              </a:pPr>
              <a:r>
                <a:rPr lang="th-TH" sz="3200" dirty="0">
                  <a:solidFill>
                    <a:schemeClr val="tx1"/>
                  </a:solidFill>
                  <a:latin typeface="Angsana New" pitchFamily="18" charset="-34"/>
                </a:rPr>
                <a:t>	- แพทย์แผนไทย</a:t>
              </a:r>
              <a:endParaRPr lang="en-US" sz="3200" dirty="0">
                <a:solidFill>
                  <a:schemeClr val="tx1"/>
                </a:solidFill>
                <a:latin typeface="Angsana New" pitchFamily="18" charset="-34"/>
              </a:endParaRPr>
            </a:p>
            <a:p>
              <a:pPr>
                <a:defRPr/>
              </a:pPr>
              <a:r>
                <a:rPr lang="th-TH" sz="3200" dirty="0">
                  <a:solidFill>
                    <a:schemeClr val="tx1"/>
                  </a:solidFill>
                  <a:latin typeface="Angsana New" pitchFamily="18" charset="-34"/>
                </a:rPr>
                <a:t>	- ผู้ช่วยแพทย์แผนไทย 	</a:t>
              </a:r>
              <a:endParaRPr lang="en-US" sz="3200" dirty="0">
                <a:solidFill>
                  <a:schemeClr val="tx1"/>
                </a:solidFill>
                <a:latin typeface="Angsana New" pitchFamily="18" charset="-34"/>
              </a:endParaRPr>
            </a:p>
            <a:p>
              <a:pPr>
                <a:defRPr/>
              </a:pPr>
              <a:r>
                <a:rPr lang="th-TH" sz="3200" dirty="0">
                  <a:solidFill>
                    <a:schemeClr val="tx1"/>
                  </a:solidFill>
                  <a:latin typeface="Angsana New" pitchFamily="18" charset="-34"/>
                </a:rPr>
                <a:t>ผู้ดูแลประจำ ผู้ดูแลหลัก </a:t>
              </a:r>
              <a:r>
                <a:rPr lang="en-US" sz="3200" dirty="0">
                  <a:solidFill>
                    <a:schemeClr val="tx1"/>
                  </a:solidFill>
                  <a:latin typeface="Angsana New" pitchFamily="18" charset="-34"/>
                </a:rPr>
                <a:t>: Primary Caregiver</a:t>
              </a:r>
              <a:endParaRPr lang="th-TH" sz="3200" dirty="0">
                <a:solidFill>
                  <a:schemeClr val="tx1"/>
                </a:solidFill>
                <a:latin typeface="Angsana New" pitchFamily="18" charset="-34"/>
              </a:endParaRPr>
            </a:p>
            <a:p>
              <a:pPr>
                <a:defRPr/>
              </a:pPr>
              <a:r>
                <a:rPr lang="th-TH" sz="3200" dirty="0" err="1">
                  <a:solidFill>
                    <a:schemeClr val="tx1"/>
                  </a:solidFill>
                  <a:latin typeface="Angsana New" pitchFamily="18" charset="-34"/>
                </a:rPr>
                <a:t>อส</a:t>
              </a:r>
              <a:r>
                <a:rPr lang="th-TH" sz="3200" dirty="0">
                  <a:solidFill>
                    <a:schemeClr val="tx1"/>
                  </a:solidFill>
                  <a:latin typeface="Angsana New" pitchFamily="18" charset="-34"/>
                </a:rPr>
                <a:t>ม.หรือ ผู้ดูแลรอง </a:t>
              </a:r>
              <a:r>
                <a:rPr lang="en-US" sz="3200" dirty="0">
                  <a:solidFill>
                    <a:schemeClr val="tx1"/>
                  </a:solidFill>
                  <a:latin typeface="Angsana New" pitchFamily="18" charset="-34"/>
                </a:rPr>
                <a:t>: Secondary Caregiver</a:t>
              </a:r>
            </a:p>
          </p:txBody>
        </p:sp>
        <p:sp>
          <p:nvSpPr>
            <p:cNvPr id="17" name="ลูกศรซ้าย 16"/>
            <p:cNvSpPr/>
            <p:nvPr/>
          </p:nvSpPr>
          <p:spPr>
            <a:xfrm>
              <a:off x="6572264" y="3643314"/>
              <a:ext cx="555486" cy="357190"/>
            </a:xfrm>
            <a:prstGeom prst="leftArrow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sp>
        <p:nvSpPr>
          <p:cNvPr id="133123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en-US" altLang="th-TH" smtClean="0">
                <a:latin typeface="Angsana New" pitchFamily="18" charset="-34"/>
              </a:rPr>
              <a:t>Model development for Home-based Care</a:t>
            </a:r>
            <a:endParaRPr lang="th-TH" altLang="th-TH" smtClean="0">
              <a:latin typeface="Angsana New" pitchFamily="18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44" y="1071546"/>
            <a:ext cx="2500330" cy="144655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sz="4400" b="1" dirty="0">
                <a:solidFill>
                  <a:schemeClr val="tx1"/>
                </a:solidFill>
              </a:rPr>
              <a:t>กระบวนการขับเคลื่อน</a:t>
            </a:r>
          </a:p>
        </p:txBody>
      </p:sp>
      <p:graphicFrame>
        <p:nvGraphicFramePr>
          <p:cNvPr id="13" name="ไดอะแกรม 12"/>
          <p:cNvGraphicFramePr/>
          <p:nvPr/>
        </p:nvGraphicFramePr>
        <p:xfrm>
          <a:off x="2285984" y="1785950"/>
          <a:ext cx="6429420" cy="4929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ภาพนิ่ง3"/>
          <p:cNvPicPr>
            <a:picLocks noChangeAspect="1" noChangeArrowheads="1"/>
          </p:cNvPicPr>
          <p:nvPr/>
        </p:nvPicPr>
        <p:blipFill>
          <a:blip r:embed="rId2"/>
          <a:srcRect l="13283" t="9904" r="14743"/>
          <a:stretch>
            <a:fillRect/>
          </a:stretch>
        </p:blipFill>
        <p:spPr bwMode="auto">
          <a:xfrm>
            <a:off x="0" y="0"/>
            <a:ext cx="9144000" cy="681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sp>
        <p:nvSpPr>
          <p:cNvPr id="136195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en-US" altLang="th-TH" smtClean="0">
                <a:latin typeface="Angsana New" pitchFamily="18" charset="-34"/>
              </a:rPr>
              <a:t>Model development for Home-based Care</a:t>
            </a:r>
            <a:endParaRPr lang="th-TH" altLang="th-TH" smtClean="0">
              <a:latin typeface="Angsana New" pitchFamily="18" charset="-34"/>
            </a:endParaRPr>
          </a:p>
        </p:txBody>
      </p:sp>
      <p:graphicFrame>
        <p:nvGraphicFramePr>
          <p:cNvPr id="8" name="ไดอะแกรม 7"/>
          <p:cNvGraphicFramePr/>
          <p:nvPr/>
        </p:nvGraphicFramePr>
        <p:xfrm>
          <a:off x="214282" y="1111248"/>
          <a:ext cx="8572560" cy="5103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650875"/>
          </a:xfrm>
        </p:spPr>
        <p:txBody>
          <a:bodyPr/>
          <a:lstStyle/>
          <a:p>
            <a:r>
              <a:rPr lang="th-TH" smtClean="0"/>
              <a:t>การเปรียบเทียบรูปแบบการดูแลรักษาผู้ป่วยอัมพาต</a:t>
            </a:r>
          </a:p>
        </p:txBody>
      </p:sp>
      <p:graphicFrame>
        <p:nvGraphicFramePr>
          <p:cNvPr id="4" name="ตัวยึดเนื้อหา 3"/>
          <p:cNvGraphicFramePr>
            <a:graphicFrameLocks noGrp="1"/>
          </p:cNvGraphicFramePr>
          <p:nvPr>
            <p:ph idx="1"/>
          </p:nvPr>
        </p:nvGraphicFramePr>
        <p:xfrm>
          <a:off x="142875" y="1071563"/>
          <a:ext cx="8858279" cy="5643602"/>
        </p:xfrm>
        <a:graphic>
          <a:graphicData uri="http://schemas.openxmlformats.org/drawingml/2006/table">
            <a:tbl>
              <a:tblPr/>
              <a:tblGrid>
                <a:gridCol w="1447103"/>
                <a:gridCol w="1295492"/>
                <a:gridCol w="2223981"/>
                <a:gridCol w="1782738"/>
                <a:gridCol w="2108965"/>
              </a:tblGrid>
              <a:tr h="5130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 b="1" dirty="0">
                          <a:latin typeface="Calibri"/>
                          <a:ea typeface="Times New Roman"/>
                          <a:cs typeface="Angsana New"/>
                        </a:rPr>
                        <a:t>รูปแบบ</a:t>
                      </a:r>
                      <a:endParaRPr lang="en-US" sz="2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 b="1">
                          <a:latin typeface="Calibri"/>
                          <a:ea typeface="Times New Roman"/>
                          <a:cs typeface="Angsana New"/>
                        </a:rPr>
                        <a:t>ก่อน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 b="1">
                          <a:latin typeface="Calibri"/>
                          <a:ea typeface="Times New Roman"/>
                          <a:cs typeface="Angsana New"/>
                        </a:rPr>
                        <a:t>สรุปผล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 b="1">
                          <a:latin typeface="Calibri"/>
                          <a:ea typeface="Times New Roman"/>
                          <a:cs typeface="Angsana New"/>
                        </a:rPr>
                        <a:t>หลัง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 b="1">
                          <a:latin typeface="Calibri"/>
                          <a:ea typeface="Times New Roman"/>
                          <a:cs typeface="Angsana New"/>
                        </a:rPr>
                        <a:t>สรุปผล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6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 dirty="0">
                          <a:latin typeface="Calibri"/>
                          <a:ea typeface="Times New Roman"/>
                          <a:cs typeface="Angsana New"/>
                        </a:rPr>
                        <a:t>ระยะเวลาให้บริการ </a:t>
                      </a:r>
                      <a:endParaRPr lang="en-US" sz="2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สัปดาห์ละ </a:t>
                      </a:r>
                      <a:r>
                        <a:rPr lang="en-US" sz="2800">
                          <a:latin typeface="Angsana New"/>
                          <a:ea typeface="Times New Roman"/>
                          <a:cs typeface="Cordia New"/>
                        </a:rPr>
                        <a:t>1 </a:t>
                      </a:r>
                      <a:r>
                        <a:rPr lang="th-TH" sz="2800">
                          <a:latin typeface="Angsana New"/>
                          <a:ea typeface="Times New Roman"/>
                          <a:cs typeface="Cordia New"/>
                        </a:rPr>
                        <a:t>ครั้ง 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 dirty="0">
                          <a:latin typeface="Calibri"/>
                          <a:ea typeface="Times New Roman"/>
                          <a:cs typeface="Angsana New"/>
                        </a:rPr>
                        <a:t>ไม่เห็นการเปลี่ยนแปลง </a:t>
                      </a:r>
                      <a:endParaRPr lang="en-US" sz="2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สัปดาห์ละ </a:t>
                      </a:r>
                      <a:r>
                        <a:rPr lang="en-US" sz="2800">
                          <a:latin typeface="Angsana New"/>
                          <a:ea typeface="Times New Roman"/>
                          <a:cs typeface="Cordia New"/>
                        </a:rPr>
                        <a:t>3 </a:t>
                      </a:r>
                      <a:r>
                        <a:rPr lang="th-TH" sz="2800">
                          <a:latin typeface="Angsana New"/>
                          <a:ea typeface="Times New Roman"/>
                          <a:cs typeface="Cordia New"/>
                        </a:rPr>
                        <a:t>ครั้ง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มีการเปลี่ยนแปลง 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22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ผู้ให้บริการ 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แพทย์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แผนไทย 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 dirty="0">
                          <a:latin typeface="Calibri"/>
                          <a:ea typeface="Times New Roman"/>
                          <a:cs typeface="Angsana New"/>
                        </a:rPr>
                        <a:t>ต้องใช้เวลานาน ไม่สม่ำเสมอ ต้องทำงานประจำอื่น </a:t>
                      </a:r>
                      <a:endParaRPr lang="en-US" sz="2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- ผู้ช่วยแพทย์แผนไทย </a:t>
                      </a:r>
                      <a:r>
                        <a:rPr lang="en-US" sz="2800">
                          <a:latin typeface="Angsana New"/>
                          <a:ea typeface="Times New Roman"/>
                          <a:cs typeface="Cordia New"/>
                        </a:rPr>
                        <a:t>2 </a:t>
                      </a:r>
                      <a:r>
                        <a:rPr lang="th-TH" sz="2800">
                          <a:latin typeface="Angsana New"/>
                          <a:ea typeface="Times New Roman"/>
                          <a:cs typeface="Cordia New"/>
                        </a:rPr>
                        <a:t>ราย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- แพทย์แผนไทย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ได้รับบริการสม่ำเสมอ คล่องตัวมากขึ้น ผู้วิจัยใช้เวลาบริการน้อยลง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22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ผู้ดูแลหลัก </a:t>
                      </a:r>
                      <a:r>
                        <a:rPr lang="en-US" sz="2800">
                          <a:latin typeface="Angsana New"/>
                          <a:ea typeface="Times New Roman"/>
                          <a:cs typeface="Cordia New"/>
                        </a:rPr>
                        <a:t>: </a:t>
                      </a:r>
                      <a:r>
                        <a:rPr lang="th-TH" sz="2800">
                          <a:latin typeface="Angsana New"/>
                          <a:ea typeface="Times New Roman"/>
                          <a:cs typeface="Cordia New"/>
                        </a:rPr>
                        <a:t>ญาติเป็นผู้ช่วยฯ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มี </a:t>
                      </a:r>
                      <a:r>
                        <a:rPr lang="en-US" sz="2800">
                          <a:latin typeface="Angsana New"/>
                          <a:ea typeface="Times New Roman"/>
                          <a:cs typeface="Cordia New"/>
                        </a:rPr>
                        <a:t>1 </a:t>
                      </a:r>
                      <a:r>
                        <a:rPr lang="th-TH" sz="2800">
                          <a:latin typeface="Angsana New"/>
                          <a:ea typeface="Times New Roman"/>
                          <a:cs typeface="Cordia New"/>
                        </a:rPr>
                        <a:t>คน 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ไม่มีหลักวิชาการ (ตามมีตามเกิด) เกิดแผลกดทับในผู้ป่วยบางราย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มีผู้ดูแลประจำตลอดเวลา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>
                          <a:latin typeface="Calibri"/>
                          <a:ea typeface="Times New Roman"/>
                          <a:cs typeface="Angsana New"/>
                        </a:rPr>
                        <a:t>อย่างน้อย </a:t>
                      </a:r>
                      <a:r>
                        <a:rPr lang="en-US" sz="2800">
                          <a:latin typeface="Angsana New"/>
                          <a:ea typeface="Times New Roman"/>
                          <a:cs typeface="Cordia New"/>
                        </a:rPr>
                        <a:t>1 </a:t>
                      </a:r>
                      <a:r>
                        <a:rPr lang="th-TH" sz="2800">
                          <a:latin typeface="Angsana New"/>
                          <a:ea typeface="Times New Roman"/>
                          <a:cs typeface="Cordia New"/>
                        </a:rPr>
                        <a:t>คน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 dirty="0">
                          <a:latin typeface="Calibri"/>
                          <a:ea typeface="Times New Roman"/>
                          <a:cs typeface="Angsana New"/>
                        </a:rPr>
                        <a:t>เข้าใจหลักการกระตุ้นกล้ามเนื้อ </a:t>
                      </a:r>
                      <a:endParaRPr lang="en-US" sz="2800" dirty="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800" dirty="0">
                          <a:latin typeface="Calibri"/>
                          <a:ea typeface="Times New Roman"/>
                          <a:cs typeface="Angsana New"/>
                        </a:rPr>
                        <a:t>ไม่เกิดแผลกดทับ </a:t>
                      </a:r>
                      <a:endParaRPr lang="en-US" sz="2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650875"/>
          </a:xfrm>
        </p:spPr>
        <p:txBody>
          <a:bodyPr/>
          <a:lstStyle/>
          <a:p>
            <a:r>
              <a:rPr lang="th-TH" dirty="0" smtClean="0"/>
              <a:t>การเปรียบเทียบรูปแบบการดูแลรักษาผู้ป่วยอัมพาต</a:t>
            </a: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/>
        </p:nvGraphicFramePr>
        <p:xfrm>
          <a:off x="214313" y="1000125"/>
          <a:ext cx="8715434" cy="5754640"/>
        </p:xfrm>
        <a:graphic>
          <a:graphicData uri="http://schemas.openxmlformats.org/drawingml/2006/table">
            <a:tbl>
              <a:tblPr/>
              <a:tblGrid>
                <a:gridCol w="1285884"/>
                <a:gridCol w="1143008"/>
                <a:gridCol w="2357454"/>
                <a:gridCol w="1571636"/>
                <a:gridCol w="2357452"/>
              </a:tblGrid>
              <a:tr h="381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b="1" dirty="0">
                          <a:latin typeface="Calibri"/>
                          <a:ea typeface="Times New Roman"/>
                          <a:cs typeface="Angsana New"/>
                        </a:rPr>
                        <a:t>รูปแบบ</a:t>
                      </a:r>
                      <a:endParaRPr lang="en-US" sz="24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b="1">
                          <a:latin typeface="Calibri"/>
                          <a:ea typeface="Times New Roman"/>
                          <a:cs typeface="Angsana New"/>
                        </a:rPr>
                        <a:t>ก่อน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b="1">
                          <a:latin typeface="Calibri"/>
                          <a:ea typeface="Times New Roman"/>
                          <a:cs typeface="Angsana New"/>
                        </a:rPr>
                        <a:t>สรุปผล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b="1">
                          <a:latin typeface="Calibri"/>
                          <a:ea typeface="Times New Roman"/>
                          <a:cs typeface="Angsana New"/>
                        </a:rPr>
                        <a:t>หลัง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b="1">
                          <a:latin typeface="Calibri"/>
                          <a:ea typeface="Times New Roman"/>
                          <a:cs typeface="Angsana New"/>
                        </a:rPr>
                        <a:t>สรุปผล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dirty="0" err="1">
                          <a:latin typeface="Calibri"/>
                          <a:ea typeface="Times New Roman"/>
                          <a:cs typeface="Angsana New"/>
                        </a:rPr>
                        <a:t>อส</a:t>
                      </a:r>
                      <a:r>
                        <a:rPr lang="th-TH" sz="2400" dirty="0">
                          <a:latin typeface="Calibri"/>
                          <a:ea typeface="Times New Roman"/>
                          <a:cs typeface="Angsana New"/>
                        </a:rPr>
                        <a:t>ม. ประจำละแวก </a:t>
                      </a:r>
                      <a:endParaRPr lang="en-US" sz="24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dirty="0">
                          <a:latin typeface="Calibri"/>
                          <a:ea typeface="Times New Roman"/>
                          <a:cs typeface="Angsana New"/>
                        </a:rPr>
                        <a:t>มี </a:t>
                      </a:r>
                      <a:endParaRPr lang="en-US" sz="24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>
                          <a:latin typeface="Calibri"/>
                          <a:ea typeface="Times New Roman"/>
                          <a:cs typeface="Angsana New"/>
                        </a:rPr>
                        <a:t>ผู้ป่วยไม่ได้รับการวัดความดันฯ ขณะต้องไปรับยา ที่ รพ.สต. ส่งผลทำให้ผู้ป่วยไม่ได้รับการปรับยาหากคุมความดันไม่ได้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>
                          <a:latin typeface="Calibri"/>
                          <a:ea typeface="Times New Roman"/>
                          <a:cs typeface="Angsana New"/>
                        </a:rPr>
                        <a:t>มี เพิ่มการดูแลผู้ป่วย </a:t>
                      </a:r>
                      <a:r>
                        <a:rPr lang="en-US" sz="2400">
                          <a:latin typeface="Angsana New"/>
                          <a:ea typeface="Times New Roman"/>
                          <a:cs typeface="Cordia New"/>
                        </a:rPr>
                        <a:t>Home - based Care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>
                          <a:latin typeface="Calibri"/>
                          <a:ea typeface="Times New Roman"/>
                          <a:cs typeface="Angsana New"/>
                        </a:rPr>
                        <a:t>- ช่วยป้อนข้าว ป้อนน้ำ เวลาญาติไม่อยู่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>
                          <a:latin typeface="Calibri"/>
                          <a:ea typeface="Times New Roman"/>
                          <a:cs typeface="Angsana New"/>
                        </a:rPr>
                        <a:t>- มีการเปลี่ยนแปลง เช่น การรับยาแทน จะมีการวัดความดันฯ ไปให้เจ้าหน้าที่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>
                          <a:latin typeface="Calibri"/>
                          <a:ea typeface="Times New Roman"/>
                          <a:cs typeface="Angsana New"/>
                        </a:rPr>
                        <a:t>สาธารณสุข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>
                          <a:latin typeface="Calibri"/>
                          <a:ea typeface="Times New Roman"/>
                          <a:cs typeface="Angsana New"/>
                        </a:rPr>
                        <a:t>สิ่งแวดล้อม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>
                          <a:latin typeface="Calibri"/>
                          <a:ea typeface="Times New Roman"/>
                          <a:cs typeface="Angsana New"/>
                        </a:rPr>
                        <a:t>ตามสภาพ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>
                          <a:latin typeface="Calibri"/>
                          <a:ea typeface="Times New Roman"/>
                          <a:cs typeface="Angsana New"/>
                        </a:rPr>
                        <a:t>เสี่ยงต่อการเกิดภาวะแทรกซ้อน เช่น การนอนที่นอนแข็ง นอนกับพื้น ความไม่เป็นระเบียบเรียบร้อยของบ้าน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>
                          <a:latin typeface="Calibri"/>
                          <a:ea typeface="Times New Roman"/>
                          <a:cs typeface="Angsana New"/>
                        </a:rPr>
                        <a:t>จัดการปรับปรุงสิ่งแวดล้อม ตามบริบทของผู้ป่วยแต่ละราย</a:t>
                      </a:r>
                      <a:endParaRPr lang="en-US" sz="24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dirty="0">
                          <a:latin typeface="Calibri"/>
                          <a:ea typeface="Times New Roman"/>
                          <a:cs typeface="Angsana New"/>
                        </a:rPr>
                        <a:t>- ปรับปรุงเรื่องเตียง</a:t>
                      </a:r>
                      <a:endParaRPr lang="en-US" sz="2400" dirty="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dirty="0">
                          <a:latin typeface="Calibri"/>
                          <a:ea typeface="Times New Roman"/>
                          <a:cs typeface="Angsana New"/>
                        </a:rPr>
                        <a:t>- ที่นอน</a:t>
                      </a:r>
                      <a:endParaRPr lang="en-US" sz="2400" dirty="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dirty="0">
                          <a:latin typeface="Calibri"/>
                          <a:ea typeface="Times New Roman"/>
                          <a:cs typeface="Angsana New"/>
                        </a:rPr>
                        <a:t>- บริเวณในการฝึกเดิน</a:t>
                      </a:r>
                      <a:endParaRPr lang="en-US" sz="2400" dirty="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dirty="0">
                          <a:latin typeface="Calibri"/>
                          <a:ea typeface="Times New Roman"/>
                          <a:cs typeface="Angsana New"/>
                        </a:rPr>
                        <a:t>- การจัดระเบียบภายในบ้าน</a:t>
                      </a:r>
                      <a:endParaRPr lang="en-US" sz="2400" dirty="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2400" dirty="0">
                          <a:latin typeface="Calibri"/>
                          <a:ea typeface="Times New Roman"/>
                          <a:cs typeface="Angsana New"/>
                        </a:rPr>
                        <a:t>- พื้นที่การขับถ่าย</a:t>
                      </a:r>
                      <a:endParaRPr lang="en-US" sz="24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43363" name="ชื่อเรื่อง 7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582594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ติดตาม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ประเมินผล ปี </a:t>
            </a:r>
            <a:r>
              <a:rPr lang="en-US" sz="3600" dirty="0" smtClean="0">
                <a:latin typeface="Angsana New" pitchFamily="18" charset="-34"/>
                <a:cs typeface="Angsana New" pitchFamily="18" charset="-34"/>
              </a:rPr>
              <a:t>2558</a:t>
            </a:r>
            <a:endParaRPr lang="th-TH" sz="3600" dirty="0" smtClean="0"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/>
        </p:nvGraphicFramePr>
        <p:xfrm>
          <a:off x="142875" y="1000125"/>
          <a:ext cx="8858278" cy="5572160"/>
        </p:xfrm>
        <a:graphic>
          <a:graphicData uri="http://schemas.openxmlformats.org/drawingml/2006/table">
            <a:tbl>
              <a:tblPr/>
              <a:tblGrid>
                <a:gridCol w="3286147"/>
                <a:gridCol w="1071570"/>
                <a:gridCol w="1016025"/>
                <a:gridCol w="1161512"/>
                <a:gridCol w="1161512"/>
                <a:gridCol w="1161512"/>
              </a:tblGrid>
              <a:tr h="429408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รายการประเมิน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เตียงที่ 1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เตียงที่ 2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เตียงที่ 3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เตียงที่ 4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เตียงที่ 5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8672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1. อาการเกร็ง, ตึง, กระตุก, ชา, ตะคริว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4E5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7BBE3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7A8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A8CDC"/>
                    </a:solidFill>
                  </a:tcPr>
                </a:tc>
              </a:tr>
              <a:tr h="42940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2. การใช้มือ (ตักข้าว, หยิบจับของ)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4E5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BBE3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7A8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A8CDC"/>
                    </a:solidFill>
                  </a:tcPr>
                </a:tc>
              </a:tr>
              <a:tr h="42940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3. การนั่ง (ทรงตัว)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4E5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BBE3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7A8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A8CDC"/>
                    </a:solidFill>
                  </a:tcPr>
                </a:tc>
              </a:tr>
              <a:tr h="42940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4. การเคลื่อนที่ในท่านั่ง แนวราบ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4E5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BBE3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7A8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A8CDC"/>
                    </a:solidFill>
                  </a:tcPr>
                </a:tc>
              </a:tr>
              <a:tr h="42940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5. การเคลื่อนที่ในท่านั่ง แนวดิ่ง 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4E5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BBE3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7A8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A8CDC"/>
                    </a:solidFill>
                  </a:tcPr>
                </a:tc>
              </a:tr>
              <a:tr h="42940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   เช่น การขยับลงบันได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400" b="1" i="0" u="none" strike="noStrike" dirty="0">
                        <a:solidFill>
                          <a:srgbClr val="000000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4E5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400" b="1" i="0" u="none" strike="noStrike" dirty="0">
                        <a:solidFill>
                          <a:srgbClr val="000000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BBE3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400" b="1" i="0" u="none" strike="noStrike" dirty="0">
                        <a:solidFill>
                          <a:srgbClr val="000000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400" b="1" i="0" u="none" strike="noStrike" dirty="0">
                        <a:solidFill>
                          <a:srgbClr val="000000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7A8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400" b="1" i="0" u="none" strike="noStrike" dirty="0">
                        <a:solidFill>
                          <a:srgbClr val="000000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A8CDC"/>
                    </a:solidFill>
                  </a:tcPr>
                </a:tc>
              </a:tr>
              <a:tr h="42940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6. การทรงตัวในท่ายืน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4E5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BBE3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7A8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A8CDC"/>
                    </a:solidFill>
                  </a:tcPr>
                </a:tc>
              </a:tr>
              <a:tr h="42940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7. การพูด 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4E5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BBE3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7A8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A8CDC"/>
                    </a:solidFill>
                  </a:tcPr>
                </a:tc>
              </a:tr>
              <a:tr h="42940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8. ลักษณะการเดิน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4E5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-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BBE3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7A8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A8CDC"/>
                    </a:solidFill>
                  </a:tcPr>
                </a:tc>
              </a:tr>
              <a:tr h="42940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9. ระยะทางการเดิน ต่อวัน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5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-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BBE3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A8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/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8CDC"/>
                    </a:solidFill>
                  </a:tcPr>
                </a:tc>
              </a:tr>
              <a:tr h="42940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ระยะเวลาการป่วย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 Y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4E5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 Y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7BBE3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8 Y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16D9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4 Y 6 M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7A8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 M</a:t>
                      </a:r>
                    </a:p>
                  </a:txBody>
                  <a:tcPr marL="8850" marR="8850" marT="88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A8CD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  <a:prstGeom prst="rect">
            <a:avLst/>
          </a:prstGeo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22295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th-TH" sz="4000" dirty="0" smtClean="0"/>
              <a:t>ผลลัพธ์</a:t>
            </a:r>
            <a:r>
              <a:rPr lang="th-TH" sz="4000" dirty="0" smtClean="0"/>
              <a:t>ตามตัวชี้วัด</a:t>
            </a:r>
            <a:endParaRPr lang="th-TH" sz="4000" dirty="0"/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00034" y="1142984"/>
            <a:ext cx="8229600" cy="43150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ตัวชี้วัดการเปลี่ยนแปลงอาการร่วม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" name="ตัวยึดเนื้อหา 5"/>
          <p:cNvGraphicFramePr>
            <a:graphicFrameLocks/>
          </p:cNvGraphicFramePr>
          <p:nvPr/>
        </p:nvGraphicFramePr>
        <p:xfrm>
          <a:off x="214281" y="1857364"/>
          <a:ext cx="8715437" cy="1714512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4059941"/>
                <a:gridCol w="752943"/>
                <a:gridCol w="902157"/>
                <a:gridCol w="1000132"/>
                <a:gridCol w="854232"/>
                <a:gridCol w="1146032"/>
              </a:tblGrid>
              <a:tr h="579221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/>
                        <a:t>รายการ</a:t>
                      </a:r>
                      <a:r>
                        <a:rPr lang="th-TH" sz="2800" u="none" strike="noStrike" dirty="0" smtClean="0"/>
                        <a:t>ประเมิน (ตัวชี้วัดชุดที่)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0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ผล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/>
                        <a:t>สัปดาห์ที่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/>
                        <a:t>สัปดาห์ที่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</a:tr>
              <a:tr h="579221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u="none" strike="noStrike" dirty="0"/>
                        <a:t>1. อาการเกร็ง, ตึง, กระตุก, ชา, ตะคริว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/>
                        <a:t>ไม่มี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 smtClean="0"/>
                        <a:t>น้อยสุด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/>
                        <a:t>4</a:t>
                      </a:r>
                      <a:endParaRPr lang="th-TH" sz="2800" b="0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 smtClean="0"/>
                        <a:t>ช้าสุด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/>
                        <a:t>6</a:t>
                      </a:r>
                      <a:endParaRPr lang="th-TH" sz="2800" b="0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</a:tr>
              <a:tr h="556070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u="none" strike="noStrike"/>
                        <a:t>2. การใช้มือ (ตักข้าว, หยิบจับของ)</a:t>
                      </a:r>
                      <a:endParaRPr lang="th-TH" sz="2800" b="0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/>
                        <a:t>ได้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 smtClean="0"/>
                        <a:t>น้อยสุด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/>
                        <a:t>6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 smtClean="0"/>
                        <a:t>ช้าสุด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u="none" strike="noStrike" dirty="0"/>
                        <a:t>16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495154" y="5590905"/>
            <a:ext cx="2571768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3200" dirty="0" smtClean="0"/>
              <a:t>ลดความทุกข์ทรมาน</a:t>
            </a:r>
            <a:endParaRPr lang="th-TH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5281236" y="4359857"/>
            <a:ext cx="2286016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3200" dirty="0" smtClean="0"/>
              <a:t>ลดภาระการดูแล</a:t>
            </a:r>
            <a:endParaRPr lang="th-TH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3923914" y="4977836"/>
            <a:ext cx="2286016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3200" dirty="0" smtClean="0"/>
              <a:t>ช่วยเหลือตนเองได้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  <a:prstGeom prst="rect">
            <a:avLst/>
          </a:prstGeo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650857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lvl="0"/>
            <a:r>
              <a:rPr lang="th-TH" dirty="0" smtClean="0">
                <a:latin typeface="+mn-lt"/>
                <a:ea typeface="+mn-ea"/>
                <a:cs typeface="+mn-cs"/>
              </a:rPr>
              <a:t>สรุปผลการศึกษา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6" name="ตัวยึดเนื้อหา 3"/>
          <p:cNvGraphicFramePr>
            <a:graphicFrameLocks/>
          </p:cNvGraphicFramePr>
          <p:nvPr/>
        </p:nvGraphicFramePr>
        <p:xfrm>
          <a:off x="242920" y="1643050"/>
          <a:ext cx="8758236" cy="4405168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919412"/>
                <a:gridCol w="2919412"/>
                <a:gridCol w="2919412"/>
              </a:tblGrid>
              <a:tr h="497307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รูปแบบ</a:t>
                      </a:r>
                      <a:endParaRPr lang="th-TH" sz="28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</a:rPr>
                        <a:t>ก่อน</a:t>
                      </a:r>
                      <a:endParaRPr lang="th-TH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</a:rPr>
                        <a:t>หลัง</a:t>
                      </a:r>
                      <a:endParaRPr lang="th-TH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895152"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+mn-lt"/>
                          <a:cs typeface="+mn-cs"/>
                        </a:rPr>
                        <a:t>ประเมิน ผู้ป่วย</a:t>
                      </a:r>
                      <a:endParaRPr lang="th-TH" sz="28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Cordia New" pitchFamily="34" charset="-34"/>
                          <a:cs typeface="Cordia New" pitchFamily="34" charset="-34"/>
                        </a:rPr>
                        <a:t>-มีความทุกข์ทรมานจากภาวะโรค</a:t>
                      </a:r>
                    </a:p>
                    <a:p>
                      <a:r>
                        <a:rPr lang="th-TH" sz="2800" dirty="0" smtClean="0">
                          <a:latin typeface="Cordia New" pitchFamily="34" charset="-34"/>
                          <a:cs typeface="Cordia New" pitchFamily="34" charset="-34"/>
                        </a:rPr>
                        <a:t>-ไม่ชอบการนวดกลัวเจ็บ</a:t>
                      </a:r>
                      <a:endParaRPr lang="th-TH" sz="28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Cordia New" pitchFamily="34" charset="-34"/>
                          <a:cs typeface="Cordia New" pitchFamily="34" charset="-34"/>
                        </a:rPr>
                        <a:t>-ดี ลดความทุกข์ทรมาน </a:t>
                      </a:r>
                    </a:p>
                    <a:p>
                      <a:r>
                        <a:rPr lang="th-TH" sz="2800" dirty="0" smtClean="0">
                          <a:latin typeface="Cordia New" pitchFamily="34" charset="-34"/>
                          <a:cs typeface="Cordia New" pitchFamily="34" charset="-34"/>
                        </a:rPr>
                        <a:t>-ไม่เครียดมีคนมาพูดคุยด้วย</a:t>
                      </a:r>
                    </a:p>
                    <a:p>
                      <a:r>
                        <a:rPr lang="th-TH" sz="2800" dirty="0" smtClean="0">
                          <a:latin typeface="Cordia New" pitchFamily="34" charset="-34"/>
                          <a:cs typeface="Cordia New" pitchFamily="34" charset="-34"/>
                        </a:rPr>
                        <a:t>-นวดไม่เจ็บ</a:t>
                      </a:r>
                      <a:r>
                        <a:rPr lang="th-TH" sz="28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สบาย โล่ง</a:t>
                      </a:r>
                    </a:p>
                    <a:p>
                      <a:endParaRPr lang="th-TH" sz="28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0886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+mn-lt"/>
                          <a:cs typeface="+mn-cs"/>
                        </a:rPr>
                        <a:t>ประเมิน ญาติ</a:t>
                      </a:r>
                      <a:endParaRPr lang="th-TH" sz="28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Cordia New" pitchFamily="34" charset="-34"/>
                          <a:cs typeface="Cordia New" pitchFamily="34" charset="-34"/>
                        </a:rPr>
                        <a:t>-ดูแลตามมีตามเกิด</a:t>
                      </a:r>
                      <a:r>
                        <a:rPr lang="th-TH" sz="28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</a:t>
                      </a:r>
                    </a:p>
                    <a:p>
                      <a:r>
                        <a:rPr lang="th-TH" sz="28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-อยู่กับผู้ป่วย บางครั้งเครียด</a:t>
                      </a:r>
                    </a:p>
                    <a:p>
                      <a:r>
                        <a:rPr lang="th-TH" sz="28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-อยากให้หาย</a:t>
                      </a:r>
                      <a:endParaRPr lang="th-TH" sz="28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Cordia New" pitchFamily="34" charset="-34"/>
                          <a:cs typeface="Cordia New" pitchFamily="34" charset="-34"/>
                        </a:rPr>
                        <a:t>-ช่วยตัวเองมากขึ้น ลดภาระ</a:t>
                      </a:r>
                    </a:p>
                    <a:p>
                      <a:r>
                        <a:rPr lang="th-TH" sz="2800" dirty="0" smtClean="0">
                          <a:latin typeface="Cordia New" pitchFamily="34" charset="-34"/>
                          <a:cs typeface="Cordia New" pitchFamily="34" charset="-34"/>
                        </a:rPr>
                        <a:t>-มีเพื่อนคุย ได้ความรู้</a:t>
                      </a:r>
                      <a:endParaRPr lang="th-TH" sz="28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2231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th-TH" b="1" dirty="0" smtClean="0"/>
              <a:t>การประเมินความพึงพอใจ</a:t>
            </a:r>
            <a:endParaRPr lang="th-TH" dirty="0" smtClean="0"/>
          </a:p>
        </p:txBody>
      </p:sp>
      <p:sp>
        <p:nvSpPr>
          <p:cNvPr id="144387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130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b="1" dirty="0" smtClean="0">
                <a:latin typeface="Angsana New" pitchFamily="18" charset="-34"/>
              </a:rPr>
              <a:t>ผู้ป่วย</a:t>
            </a:r>
            <a:r>
              <a:rPr lang="en-US" b="1" dirty="0" smtClean="0">
                <a:latin typeface="Angsana New" pitchFamily="18" charset="-34"/>
              </a:rPr>
              <a:t> </a:t>
            </a:r>
            <a:endParaRPr lang="en-US" dirty="0" smtClean="0">
              <a:latin typeface="Angsana New" pitchFamily="18" charset="-34"/>
            </a:endParaRPr>
          </a:p>
          <a:p>
            <a:pPr>
              <a:buFont typeface="Wingdings" pitchFamily="2" charset="2"/>
              <a:buNone/>
            </a:pPr>
            <a:r>
              <a:rPr lang="en-US" dirty="0" smtClean="0">
                <a:latin typeface="Angsana New" pitchFamily="18" charset="-34"/>
              </a:rPr>
              <a:t>		</a:t>
            </a:r>
            <a:r>
              <a:rPr lang="th-TH" dirty="0" smtClean="0">
                <a:latin typeface="Angsana New" pitchFamily="18" charset="-34"/>
              </a:rPr>
              <a:t>ก่อนได้รับการดูแลรักษา กรณีศึกษาทุกรายให้ข้อมูลที่สอดคล้องกันถึงการมีความทุกข์ทรมานจากภาวะโรคอัมพาต ไม่ว่าจะเป็นอาการที่พบได้ทุกราย เช่น อาการเกร็ง กระตุก ชา ตะคริว  หรืออาการอื่นๆ เฉพาะบางราย เช่น ปัญหาการใช้มือตักข้าว หยิบจับของ การเคลื่อนที่ในท่านั่ง การทรงตัวในท่ายืน การพูด ลักษณะการเดิน และระยะทางการเดินต่อวัน เป็นต้น บางรายไม่ชอบการนวด เช่น กรณีศึกษาเตียงที่ </a:t>
            </a:r>
            <a:r>
              <a:rPr lang="en-US" dirty="0" smtClean="0">
                <a:latin typeface="Angsana New" pitchFamily="18" charset="-34"/>
              </a:rPr>
              <a:t>4 - 0602802  </a:t>
            </a:r>
            <a:r>
              <a:rPr lang="th-TH" dirty="0" smtClean="0">
                <a:latin typeface="Angsana New" pitchFamily="18" charset="-34"/>
              </a:rPr>
              <a:t>กล่าวว่า “ไม่ชอบการนวดกลัวเจ็บ”</a:t>
            </a:r>
            <a:endParaRPr lang="th-TH" sz="2800" dirty="0" smtClean="0">
              <a:latin typeface="Angsana New" pitchFamily="18" charset="-34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2231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th-TH" b="1" dirty="0" smtClean="0"/>
              <a:t>การประเมินความพึงพอใจ</a:t>
            </a:r>
            <a:endParaRPr lang="th-TH" dirty="0" smtClean="0"/>
          </a:p>
        </p:txBody>
      </p:sp>
      <p:sp>
        <p:nvSpPr>
          <p:cNvPr id="145411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130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b="1" dirty="0" smtClean="0">
                <a:latin typeface="Angsana New" pitchFamily="18" charset="-34"/>
              </a:rPr>
              <a:t>ผู้ป่วย</a:t>
            </a:r>
            <a:r>
              <a:rPr lang="en-US" b="1" dirty="0" smtClean="0">
                <a:latin typeface="Angsana New" pitchFamily="18" charset="-34"/>
              </a:rPr>
              <a:t> </a:t>
            </a:r>
            <a:endParaRPr lang="en-US" dirty="0" smtClean="0">
              <a:latin typeface="Angsana New" pitchFamily="18" charset="-34"/>
            </a:endParaRPr>
          </a:p>
          <a:p>
            <a:pPr>
              <a:buFont typeface="Wingdings" pitchFamily="2" charset="2"/>
              <a:buNone/>
            </a:pPr>
            <a:r>
              <a:rPr lang="en-US" dirty="0" smtClean="0">
                <a:latin typeface="Angsana New" pitchFamily="18" charset="-34"/>
              </a:rPr>
              <a:t>		</a:t>
            </a:r>
            <a:r>
              <a:rPr lang="th-TH" dirty="0" smtClean="0">
                <a:latin typeface="Angsana New" pitchFamily="18" charset="-34"/>
              </a:rPr>
              <a:t>หลังได้รับการดูแลรักษา ผู้ป่วยรู้สึกพึงพอใจ โดยรู้สึกดี ลดความทุกข์ทรมาน ทำให้สามารถช่วยเหลือตนเองได้ ลดภาระการดูแลของผู้ดูแล ผู้ป่วยไม่เครียดเพราะมีคนมาพูดคุยด้วย การนวดไม่เจ็บ สบาย โล่ง ดังคำกล่าวของกรณีศึกษาเตียงที่ </a:t>
            </a:r>
            <a:r>
              <a:rPr lang="en-US" dirty="0" smtClean="0">
                <a:latin typeface="Angsana New" pitchFamily="18" charset="-34"/>
              </a:rPr>
              <a:t>3 - 0413000  </a:t>
            </a:r>
            <a:r>
              <a:rPr lang="th-TH" dirty="0" smtClean="0">
                <a:latin typeface="Angsana New" pitchFamily="18" charset="-34"/>
              </a:rPr>
              <a:t>“เป็นโรคนี้แย่มากๆ เลย เขาทำให้มันโล่ง ตัวเนื้อเบาดี ถ้ามีโครงการนี้มาแต่แรกฉันหาย เดินได้แล้ว”</a:t>
            </a:r>
            <a:endParaRPr lang="en-US" dirty="0" smtClean="0">
              <a:latin typeface="Angsana New" pitchFamily="18" charset="-34"/>
            </a:endParaRPr>
          </a:p>
          <a:p>
            <a:pPr>
              <a:buFont typeface="Wingdings" pitchFamily="2" charset="2"/>
              <a:buNone/>
            </a:pPr>
            <a:r>
              <a:rPr lang="th-TH" b="1" dirty="0" smtClean="0">
                <a:latin typeface="Angsana New" pitchFamily="18" charset="-34"/>
              </a:rPr>
              <a:t>	</a:t>
            </a:r>
            <a:endParaRPr lang="th-TH" sz="2800" dirty="0" smtClean="0">
              <a:latin typeface="Angsana New" pitchFamily="18" charset="-34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2231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th-TH" b="1" dirty="0" smtClean="0"/>
              <a:t>การประเมินความพึงพอใจ</a:t>
            </a:r>
            <a:endParaRPr lang="th-TH" dirty="0" smtClean="0"/>
          </a:p>
        </p:txBody>
      </p:sp>
      <p:sp>
        <p:nvSpPr>
          <p:cNvPr id="146435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084263"/>
            <a:ext cx="8229600" cy="5130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smtClean="0">
                <a:latin typeface="Angsana New" pitchFamily="18" charset="-34"/>
              </a:rPr>
              <a:t>	</a:t>
            </a:r>
            <a:r>
              <a:rPr lang="en-US" smtClean="0">
                <a:latin typeface="Angsana New" pitchFamily="18" charset="-34"/>
              </a:rPr>
              <a:t>	</a:t>
            </a:r>
            <a:r>
              <a:rPr lang="th-TH" smtClean="0">
                <a:latin typeface="Angsana New" pitchFamily="18" charset="-34"/>
              </a:rPr>
              <a:t>หลังได้รับการดูแลรักษา ผู้ป่วยช่วยตัวเองได้มากขึ้น ลดภาระการดูแล มีเพื่อนคุย แทนที่จะพูดคุยอยู่กับผู้ป่วยสูงวัยเพียงคนเดียว ได้ความรู้ ได้รับการบริการนวดผ่อนคลาย</a:t>
            </a:r>
            <a:endParaRPr lang="en-US" smtClean="0">
              <a:latin typeface="Angsana New" pitchFamily="18" charset="-34"/>
            </a:endParaRPr>
          </a:p>
          <a:p>
            <a:pPr>
              <a:buFont typeface="Wingdings" pitchFamily="2" charset="2"/>
              <a:buNone/>
            </a:pPr>
            <a:r>
              <a:rPr lang="th-TH" smtClean="0">
                <a:latin typeface="Angsana New" pitchFamily="18" charset="-34"/>
              </a:rPr>
              <a:t>	การประเมินความพึงพอใจกรณีศึกษาผู้ป่วยอัมพาตที่สูงวัยทั้ง </a:t>
            </a:r>
            <a:r>
              <a:rPr lang="en-US" smtClean="0">
                <a:latin typeface="Angsana New" pitchFamily="18" charset="-34"/>
              </a:rPr>
              <a:t>5 </a:t>
            </a:r>
            <a:r>
              <a:rPr lang="th-TH" smtClean="0">
                <a:latin typeface="Angsana New" pitchFamily="18" charset="-34"/>
              </a:rPr>
              <a:t>ราย และผู้ดูแล พบว่า ผู้ป่วยสูงวัยและผู้ดูแลทุกรายมีความพึงพอใจต่อรูปแบบกระบวนการดูแลรักษาผู้ป่วยอัมพาตที่สูงวัย ด้วยการแพทย์แผนไทย</a:t>
            </a:r>
            <a:endParaRPr lang="en-US" smtClean="0">
              <a:latin typeface="Angsana New" pitchFamily="18" charset="-34"/>
            </a:endParaRPr>
          </a:p>
          <a:p>
            <a:pPr>
              <a:buFont typeface="Wingdings" pitchFamily="2" charset="2"/>
              <a:buNone/>
            </a:pPr>
            <a:endParaRPr lang="th-TH" sz="2800" smtClean="0">
              <a:latin typeface="Angsana New" pitchFamily="18" charset="-34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65171"/>
          </a:xfrm>
        </p:spPr>
        <p:txBody>
          <a:bodyPr/>
          <a:lstStyle/>
          <a:p>
            <a:r>
              <a:rPr lang="th-TH" sz="440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สรุปผลประเมินผล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214423"/>
            <a:ext cx="8229600" cy="2571767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ปี </a:t>
            </a:r>
            <a:r>
              <a:rPr lang="en-US" sz="3600" dirty="0" smtClean="0">
                <a:latin typeface="Angsana New" pitchFamily="18" charset="-34"/>
                <a:cs typeface="Angsana New" pitchFamily="18" charset="-34"/>
              </a:rPr>
              <a:t>2558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ดูแลผู้ป่วยทั้งหมด </a:t>
            </a:r>
            <a:r>
              <a:rPr lang="en-US" sz="3600" dirty="0" smtClean="0">
                <a:latin typeface="Angsana New" pitchFamily="18" charset="-34"/>
                <a:cs typeface="Angsana New" pitchFamily="18" charset="-34"/>
              </a:rPr>
              <a:t>7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ราย </a:t>
            </a:r>
          </a:p>
          <a:p>
            <a:pPr lvl="1"/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ผู้ป่วยอยู่ในเกณฑ์การคัดเลือกดูแล </a:t>
            </a:r>
            <a:r>
              <a:rPr lang="en-US" sz="3600" dirty="0" smtClean="0">
                <a:latin typeface="Angsana New" pitchFamily="18" charset="-34"/>
                <a:cs typeface="Angsana New" pitchFamily="18" charset="-34"/>
              </a:rPr>
              <a:t>5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ราย ผลการประเมินดีขึ้น </a:t>
            </a:r>
            <a:r>
              <a:rPr lang="en-US" sz="3600" dirty="0" smtClean="0">
                <a:latin typeface="Angsana New" pitchFamily="18" charset="-34"/>
                <a:cs typeface="Angsana New" pitchFamily="18" charset="-34"/>
              </a:rPr>
              <a:t>5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ราย</a:t>
            </a:r>
          </a:p>
          <a:p>
            <a:pPr lvl="1"/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ผู้ป่วยและญาติมีความ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พึง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พอใจ ร้อยละ </a:t>
            </a:r>
            <a:r>
              <a:rPr lang="en-US" sz="3600" dirty="0" smtClean="0">
                <a:latin typeface="Angsana New" pitchFamily="18" charset="-34"/>
                <a:cs typeface="Angsana New" pitchFamily="18" charset="-34"/>
              </a:rPr>
              <a:t>100</a:t>
            </a:r>
            <a:endParaRPr lang="th-TH" sz="36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ตัวยึดเนื้อหา 2"/>
          <p:cNvSpPr txBox="1">
            <a:spLocks/>
          </p:cNvSpPr>
          <p:nvPr/>
        </p:nvSpPr>
        <p:spPr bwMode="auto">
          <a:xfrm>
            <a:off x="428596" y="3857629"/>
            <a:ext cx="8229600" cy="271464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tabLst/>
              <a:defRPr/>
            </a:pPr>
            <a:r>
              <a:rPr kumimoji="0" lang="th-TH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ปี 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2559 </a:t>
            </a:r>
            <a:r>
              <a:rPr kumimoji="0" lang="th-TH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ดูแลผู้ป่วยทั้งหมด 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14 </a:t>
            </a:r>
            <a:r>
              <a:rPr kumimoji="0" lang="th-TH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ราย </a:t>
            </a:r>
          </a:p>
          <a:p>
            <a:pPr marL="669925" marR="0" lvl="1" indent="-32543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tabLst/>
              <a:defRPr/>
            </a:pPr>
            <a:r>
              <a:rPr kumimoji="0" lang="th-TH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cs typeface="Angsana New" pitchFamily="18" charset="-34"/>
              </a:rPr>
              <a:t>ผู้ป่วยอยู่ในเกณฑ์การคัดเลือกดูแล 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cs typeface="Angsana New" pitchFamily="18" charset="-34"/>
              </a:rPr>
              <a:t>6 </a:t>
            </a:r>
            <a:r>
              <a:rPr kumimoji="0" lang="th-TH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cs typeface="Angsana New" pitchFamily="18" charset="-34"/>
              </a:rPr>
              <a:t>ราย ผลการประเมินดีขึ้น 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cs typeface="Angsana New" pitchFamily="18" charset="-34"/>
              </a:rPr>
              <a:t>6 </a:t>
            </a:r>
            <a:r>
              <a:rPr kumimoji="0" lang="th-TH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cs typeface="Angsana New" pitchFamily="18" charset="-34"/>
              </a:rPr>
              <a:t>ราย</a:t>
            </a:r>
          </a:p>
          <a:p>
            <a:pPr marL="669925" marR="0" lvl="1" indent="-32543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tabLst/>
              <a:defRPr/>
            </a:pPr>
            <a:r>
              <a:rPr kumimoji="0" lang="th-TH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cs typeface="Angsana New" pitchFamily="18" charset="-34"/>
              </a:rPr>
              <a:t>ผู้ป่วยและญาติมีความพึงพอใจ ร้อยละ 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cs typeface="Angsana New" pitchFamily="18" charset="-34"/>
              </a:rPr>
              <a:t>100</a:t>
            </a:r>
            <a:endParaRPr kumimoji="0" lang="th-TH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9375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th-TH" sz="3400" dirty="0" smtClean="0"/>
              <a:t>ประมาณการค่าใช้จ่ายในการดูแลรักษาผู้ป่วยอัมพาตที่สูงวัยต่อเดือน</a:t>
            </a: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357188" y="1143000"/>
          <a:ext cx="8286809" cy="5025872"/>
        </p:xfrm>
        <a:graphic>
          <a:graphicData uri="http://schemas.openxmlformats.org/drawingml/2006/table">
            <a:tbl>
              <a:tblPr/>
              <a:tblGrid>
                <a:gridCol w="3435896"/>
                <a:gridCol w="2567361"/>
                <a:gridCol w="2283552"/>
              </a:tblGrid>
              <a:tr h="11430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3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รายการค่าใช้จ่าย</a:t>
                      </a:r>
                      <a:endParaRPr lang="en-US" sz="32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3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กรณีพักรักษา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3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ที่บ้าน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3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กรณีพักรักษา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3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ที่ โรงพยาบาล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6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3200">
                          <a:latin typeface="Calibri"/>
                          <a:ea typeface="Times New Roman"/>
                          <a:cs typeface="Angsana New"/>
                        </a:rPr>
                        <a:t>- ค่าห้องพักและค่าอาหาร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3,500 – 4,000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9,000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76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3200" dirty="0">
                          <a:latin typeface="Calibri"/>
                          <a:ea typeface="Times New Roman"/>
                          <a:cs typeface="Angsana New"/>
                        </a:rPr>
                        <a:t>- ค่ารักษาพยาบาล</a:t>
                      </a:r>
                      <a:endParaRPr lang="en-US" sz="32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17,040 – 27,710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66,000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6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3200">
                          <a:latin typeface="Calibri"/>
                          <a:ea typeface="Times New Roman"/>
                          <a:cs typeface="Angsana New"/>
                        </a:rPr>
                        <a:t>- ค่าตอบแทนผู้ดูแล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13,620 – 18,000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13,620 – 18,000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6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3200">
                          <a:latin typeface="Calibri"/>
                          <a:ea typeface="Times New Roman"/>
                          <a:cs typeface="Angsana New"/>
                        </a:rPr>
                        <a:t>- ค่าจ้างเหมารถ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0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300 – 800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6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th-TH" sz="3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ประมาณการเฉลี่ย/ ราย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34,160 – 49,710</a:t>
                      </a:r>
                      <a:endParaRPr lang="en-US" sz="32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</a:tabLs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88,920 – 93,800</a:t>
                      </a:r>
                      <a:endParaRPr lang="en-US" sz="32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9375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th-TH" sz="3600" dirty="0" smtClean="0"/>
              <a:t>การวิเคราะห์ต้นทุนเฉลี่ยต่อหน่วยการบริการ</a:t>
            </a:r>
            <a:endParaRPr lang="th-TH" sz="3400" dirty="0" smtClean="0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142875" y="1357313"/>
          <a:ext cx="8929717" cy="4967856"/>
        </p:xfrm>
        <a:graphic>
          <a:graphicData uri="http://schemas.openxmlformats.org/drawingml/2006/table">
            <a:tbl>
              <a:tblPr/>
              <a:tblGrid>
                <a:gridCol w="2384242"/>
                <a:gridCol w="5330982"/>
                <a:gridCol w="1214493"/>
              </a:tblGrid>
              <a:tr h="5109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th-TH" sz="2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รายการ</a:t>
                      </a:r>
                      <a:endParaRPr lang="en-US" sz="2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th-TH" sz="2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วิธีการคำนวณ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th-TH" sz="2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ค่าใช้จ่าย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5626"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1. </a:t>
                      </a:r>
                      <a:r>
                        <a:rPr lang="th-TH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ต้นทุนค่าแรง 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th-TH" sz="2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      </a:t>
                      </a: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1.1 </a:t>
                      </a:r>
                      <a:r>
                        <a:rPr lang="th-TH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ค่าจ้าง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th-TH" sz="2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            แพทย์แผนไทย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endParaRPr lang="en-US" sz="2800">
                        <a:solidFill>
                          <a:srgbClr val="000000"/>
                        </a:solidFill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8,134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970418"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th-TH" sz="2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      </a:t>
                      </a: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1.2 </a:t>
                      </a:r>
                      <a:r>
                        <a:rPr lang="th-TH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ค่าจ้างผู้ช่วย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th-TH" sz="2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            แพทย์แผนไทย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endParaRPr lang="en-US" sz="2800" dirty="0">
                        <a:solidFill>
                          <a:srgbClr val="000000"/>
                        </a:solidFill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150 x 3 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ครั้ง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 x 20 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สัปดาห์</a:t>
                      </a:r>
                      <a:endParaRPr lang="en-US" sz="2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9,000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70418"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2. </a:t>
                      </a:r>
                      <a:r>
                        <a:rPr lang="th-TH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ต้นทุนค่าวัสดุ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th-TH" sz="2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     </a:t>
                      </a: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2.1 </a:t>
                      </a:r>
                      <a:r>
                        <a:rPr lang="th-TH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ค่าลูกประคบ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endParaRPr lang="en-US" sz="2800">
                        <a:solidFill>
                          <a:srgbClr val="000000"/>
                        </a:solidFill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40 x 2 </a:t>
                      </a:r>
                      <a:r>
                        <a:rPr lang="th-TH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ลูก</a:t>
                      </a: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 x 20 </a:t>
                      </a:r>
                      <a:r>
                        <a:rPr lang="th-TH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สัปดาห์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1,600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0920"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th-TH" sz="2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     </a:t>
                      </a: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2.2 </a:t>
                      </a:r>
                      <a:r>
                        <a:rPr lang="th-TH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ค่าน้ำมันรถ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4 x 4 </a:t>
                      </a:r>
                      <a:r>
                        <a:rPr lang="th-TH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ก.ม.</a:t>
                      </a: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 x 3 </a:t>
                      </a:r>
                      <a:r>
                        <a:rPr lang="th-TH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ครั้ง</a:t>
                      </a: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 x 20 </a:t>
                      </a:r>
                      <a:r>
                        <a:rPr lang="th-TH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สัปดาห์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960</a:t>
                      </a:r>
                      <a:endParaRPr lang="en-US" sz="2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92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th-TH" sz="2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ngsana New"/>
                        </a:rPr>
                        <a:t>ต้นทุนเฉลี่ยต่อราย</a:t>
                      </a:r>
                      <a:endParaRPr lang="en-US" sz="2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8640" algn="l"/>
                          <a:tab pos="777240" algn="l"/>
                          <a:tab pos="1051560" algn="l"/>
                          <a:tab pos="1417320" algn="l"/>
                          <a:tab pos="1920240" algn="l"/>
                        </a:tabLst>
                      </a:pPr>
                      <a:r>
                        <a:rPr lang="en-US" sz="2800" b="1" dirty="0">
                          <a:solidFill>
                            <a:srgbClr val="000000"/>
                          </a:solidFill>
                          <a:latin typeface="Angsana New"/>
                          <a:ea typeface="Times New Roman"/>
                          <a:cs typeface="Cordia New"/>
                        </a:rPr>
                        <a:t>19,694</a:t>
                      </a:r>
                      <a:endParaRPr lang="en-US" sz="2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26" name="Object 1"/>
          <p:cNvGraphicFramePr>
            <a:graphicFrameLocks noChangeAspect="1"/>
          </p:cNvGraphicFramePr>
          <p:nvPr/>
        </p:nvGraphicFramePr>
        <p:xfrm>
          <a:off x="2778125" y="2857500"/>
          <a:ext cx="3651250" cy="571500"/>
        </p:xfrm>
        <a:graphic>
          <a:graphicData uri="http://schemas.openxmlformats.org/presentationml/2006/ole">
            <p:oleObj spid="_x0000_s1026" name="Equation" r:id="rId3" imgW="3416300" imgH="469900" progId="Equation.3">
              <p:embed/>
            </p:oleObj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sz="4000" dirty="0" smtClean="0"/>
              <a:t>ปัจจัย</a:t>
            </a:r>
            <a:r>
              <a:rPr lang="th-TH" sz="4000" dirty="0" smtClean="0"/>
              <a:t>แห่งความสำเร็จ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400" dirty="0" smtClean="0">
                <a:latin typeface="Cordia New" pitchFamily="34" charset="-34"/>
                <a:cs typeface="Cordia New" pitchFamily="34" charset="-34"/>
              </a:rPr>
              <a:t/>
            </a:r>
            <a:br>
              <a:rPr lang="en-US" sz="4400" dirty="0" smtClean="0">
                <a:latin typeface="Cordia New" pitchFamily="34" charset="-34"/>
                <a:cs typeface="Cordia New" pitchFamily="34" charset="-34"/>
              </a:rPr>
            </a:br>
            <a:r>
              <a:rPr lang="th-TH" dirty="0" smtClean="0"/>
              <a:t/>
            </a:r>
            <a:br>
              <a:rPr lang="th-TH" dirty="0" smtClean="0"/>
            </a:br>
            <a:r>
              <a:rPr lang="th-TH" dirty="0" smtClean="0"/>
              <a:t/>
            </a:r>
            <a:br>
              <a:rPr lang="th-TH" dirty="0" smtClean="0"/>
            </a:b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1214422"/>
            <a:ext cx="8572560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 </a:t>
            </a:r>
            <a:r>
              <a:rPr lang="en-US" sz="4000" dirty="0" smtClean="0"/>
              <a:t>- </a:t>
            </a:r>
            <a:r>
              <a:rPr lang="th-TH" sz="4000" dirty="0" smtClean="0"/>
              <a:t>ได้รับความร่วมมือจากกลุ่มตัวอย่าง</a:t>
            </a:r>
            <a:endParaRPr lang="en-US" sz="4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285720" y="2285992"/>
            <a:ext cx="8572560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 </a:t>
            </a:r>
            <a:r>
              <a:rPr lang="th-TH" sz="4000" dirty="0" smtClean="0"/>
              <a:t>- ความต่อเนื่องในการให้บริการและการและเมินผล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17514"/>
            <a:ext cx="8229600" cy="108266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th-TH" sz="4000" dirty="0" smtClean="0"/>
              <a:t>ปัญหา</a:t>
            </a:r>
            <a:r>
              <a:rPr lang="th-TH" sz="4000" dirty="0" smtClean="0"/>
              <a:t>และอุปสรรค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>
                <a:latin typeface="Cordia New" pitchFamily="34" charset="-34"/>
                <a:cs typeface="Cordia New" pitchFamily="34" charset="-34"/>
              </a:rPr>
              <a:t/>
            </a:r>
            <a:br>
              <a:rPr lang="en-US" sz="4000" dirty="0" smtClean="0">
                <a:latin typeface="Cordia New" pitchFamily="34" charset="-34"/>
                <a:cs typeface="Cordia New" pitchFamily="34" charset="-34"/>
              </a:rPr>
            </a:br>
            <a:r>
              <a:rPr lang="th-TH" sz="4000" dirty="0" smtClean="0"/>
              <a:t/>
            </a:r>
            <a:br>
              <a:rPr lang="th-TH" sz="4000" dirty="0" smtClean="0"/>
            </a:br>
            <a:r>
              <a:rPr lang="th-TH" sz="4000" dirty="0" smtClean="0"/>
              <a:t/>
            </a:r>
            <a:br>
              <a:rPr lang="th-TH" sz="4000" dirty="0" smtClean="0"/>
            </a:br>
            <a:endParaRPr lang="th-TH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285720" y="2248437"/>
            <a:ext cx="8572560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 </a:t>
            </a:r>
            <a:r>
              <a:rPr lang="th-TH" sz="4000" dirty="0" smtClean="0"/>
              <a:t>-การเดินทางไปบ้านผู้ป่วยในกรณีฤดูฝน เป็นอุปสรรค์ในการเดินทางไปบ้านผู้ป่วย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0"/>
            <a:ext cx="9144032" cy="6858024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65403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th-TH" sz="4000" dirty="0" smtClean="0"/>
              <a:t>แผนพัฒนา</a:t>
            </a:r>
            <a:r>
              <a:rPr lang="th-TH" sz="4000" dirty="0" smtClean="0"/>
              <a:t>ต่อเนื่อง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>
                <a:latin typeface="Cordia New" pitchFamily="34" charset="-34"/>
                <a:cs typeface="Cordia New" pitchFamily="34" charset="-34"/>
              </a:rPr>
              <a:t/>
            </a:r>
            <a:br>
              <a:rPr lang="en-US" sz="4000" dirty="0" smtClean="0">
                <a:latin typeface="Cordia New" pitchFamily="34" charset="-34"/>
                <a:cs typeface="Cordia New" pitchFamily="34" charset="-34"/>
              </a:rPr>
            </a:br>
            <a:r>
              <a:rPr lang="th-TH" sz="4000" dirty="0" smtClean="0"/>
              <a:t/>
            </a:r>
            <a:br>
              <a:rPr lang="th-TH" sz="4000" dirty="0" smtClean="0"/>
            </a:br>
            <a:r>
              <a:rPr lang="th-TH" sz="4000" dirty="0" smtClean="0"/>
              <a:t/>
            </a:r>
            <a:br>
              <a:rPr lang="th-TH" sz="4000" dirty="0" smtClean="0"/>
            </a:br>
            <a:endParaRPr lang="th-TH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357158" y="1428737"/>
            <a:ext cx="8215402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 </a:t>
            </a:r>
            <a:r>
              <a:rPr lang="th-TH" sz="4000" dirty="0" smtClean="0"/>
              <a:t> 1.มีการดำเนินกิจกรรมอย่างต่อเนื่อง </a:t>
            </a:r>
            <a:endParaRPr lang="en-US" sz="4000" dirty="0" smtClean="0"/>
          </a:p>
          <a:p>
            <a:endParaRPr lang="en-US" sz="4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57158" y="3143248"/>
            <a:ext cx="8143932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4000" dirty="0" smtClean="0"/>
              <a:t>2. มีการขยายกลุ่มตัวอย่างให้เกิดขึ้นคลอบคลุมจำนวนผู้สูงอายุติดบ้านติดเตียงทั้งหมด 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powerpoint backgroun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" y="-24"/>
            <a:ext cx="9144032" cy="6858024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654032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sz="3600" dirty="0" smtClean="0"/>
              <a:t>13.ชื่อ บุคลากรหน่วยงานที่จัดทำ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400" dirty="0" smtClean="0">
                <a:latin typeface="Cordia New" pitchFamily="34" charset="-34"/>
                <a:cs typeface="Cordia New" pitchFamily="34" charset="-34"/>
              </a:rPr>
              <a:t/>
            </a:r>
            <a:br>
              <a:rPr lang="en-US" sz="4400" dirty="0" smtClean="0">
                <a:latin typeface="Cordia New" pitchFamily="34" charset="-34"/>
                <a:cs typeface="Cordia New" pitchFamily="34" charset="-34"/>
              </a:rPr>
            </a:br>
            <a:r>
              <a:rPr lang="th-TH" dirty="0" smtClean="0"/>
              <a:t/>
            </a:r>
            <a:br>
              <a:rPr lang="th-TH" dirty="0" smtClean="0"/>
            </a:br>
            <a:r>
              <a:rPr lang="th-TH" dirty="0" smtClean="0"/>
              <a:t/>
            </a:r>
            <a:br>
              <a:rPr lang="th-TH" dirty="0" smtClean="0"/>
            </a:b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357158" y="1428737"/>
            <a:ext cx="8215402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 </a:t>
            </a:r>
            <a:r>
              <a:rPr lang="th-TH" sz="4000" dirty="0" smtClean="0"/>
              <a:t> 1.นายอุ</a:t>
            </a:r>
            <a:r>
              <a:rPr lang="th-TH" sz="4000" dirty="0" err="1" smtClean="0"/>
              <a:t>เทน</a:t>
            </a:r>
            <a:r>
              <a:rPr lang="th-TH" sz="4000" dirty="0" smtClean="0"/>
              <a:t> มุกเย 	นักวิชาการสาธารณสุขชำนาญการ</a:t>
            </a:r>
            <a:endParaRPr lang="en-US" sz="4000" dirty="0" smtClean="0"/>
          </a:p>
          <a:p>
            <a:endParaRPr lang="en-US" sz="4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57158" y="3143248"/>
            <a:ext cx="8143932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4000" dirty="0" smtClean="0"/>
              <a:t>2.นาง</a:t>
            </a:r>
            <a:r>
              <a:rPr lang="th-TH" sz="4000" dirty="0" err="1" smtClean="0"/>
              <a:t>ศิริ</a:t>
            </a:r>
            <a:r>
              <a:rPr lang="th-TH" sz="4000" dirty="0" smtClean="0"/>
              <a:t>ขวัญ		บุญช่วย	ผู้ช่วยแพทย์แผนไทย</a:t>
            </a:r>
            <a:endParaRPr lang="en-US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4357694"/>
            <a:ext cx="8143932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4000" dirty="0" smtClean="0"/>
              <a:t>3.</a:t>
            </a:r>
            <a:r>
              <a:rPr lang="th-TH" sz="4000" dirty="0" err="1" smtClean="0"/>
              <a:t>นางสาวชนัญ</a:t>
            </a:r>
            <a:r>
              <a:rPr lang="th-TH" sz="4000" dirty="0" smtClean="0"/>
              <a:t>ชิดา  ปิ่นแก้ว   นักวิชาการสาธารณสุข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http://f.ptcdn.info/338/008/000/1376350963-image3CA44-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4572000"/>
            <a:ext cx="6929438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http://1.bp.blogspot.com/-XQomIgm8NUM/UeQc3Jt74SI/AAAAAAAADh4/dP7L_D4H5M0/s1600/webnmrsw2-1242911660-118-172-188-77%5B1%5D%5B1%5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28604"/>
            <a:ext cx="3357586" cy="44291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http://image.mcot.net/media/images/2015-05-12/1431419541211-948x6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1785926"/>
            <a:ext cx="2464611" cy="164307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104" name="Picture 8" descr="http://kanchanapisek.or.th/kp6/pictures33/l33-27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1785926"/>
            <a:ext cx="2643174" cy="16245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_2">
  <a:themeElements>
    <a:clrScheme name="Default Design 1">
      <a:dk1>
        <a:srgbClr val="000000"/>
      </a:dk1>
      <a:lt1>
        <a:srgbClr val="B4E3EE"/>
      </a:lt1>
      <a:dk2>
        <a:srgbClr val="189180"/>
      </a:dk2>
      <a:lt2>
        <a:srgbClr val="808080"/>
      </a:lt2>
      <a:accent1>
        <a:srgbClr val="FF7F00"/>
      </a:accent1>
      <a:accent2>
        <a:srgbClr val="B3DC27"/>
      </a:accent2>
      <a:accent3>
        <a:srgbClr val="D6EFF5"/>
      </a:accent3>
      <a:accent4>
        <a:srgbClr val="000000"/>
      </a:accent4>
      <a:accent5>
        <a:srgbClr val="FFC0AA"/>
      </a:accent5>
      <a:accent6>
        <a:srgbClr val="A2C722"/>
      </a:accent6>
      <a:hlink>
        <a:srgbClr val="6FB9D7"/>
      </a:hlink>
      <a:folHlink>
        <a:srgbClr val="F93D17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B4E3EE"/>
        </a:lt1>
        <a:dk2>
          <a:srgbClr val="189180"/>
        </a:dk2>
        <a:lt2>
          <a:srgbClr val="808080"/>
        </a:lt2>
        <a:accent1>
          <a:srgbClr val="FF7F00"/>
        </a:accent1>
        <a:accent2>
          <a:srgbClr val="B3DC27"/>
        </a:accent2>
        <a:accent3>
          <a:srgbClr val="D6EFF5"/>
        </a:accent3>
        <a:accent4>
          <a:srgbClr val="000000"/>
        </a:accent4>
        <a:accent5>
          <a:srgbClr val="FFC0AA"/>
        </a:accent5>
        <a:accent6>
          <a:srgbClr val="A2C722"/>
        </a:accent6>
        <a:hlink>
          <a:srgbClr val="6FB9D7"/>
        </a:hlink>
        <a:folHlink>
          <a:srgbClr val="F93D1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EE384"/>
        </a:lt1>
        <a:dk2>
          <a:srgbClr val="FD8334"/>
        </a:dk2>
        <a:lt2>
          <a:srgbClr val="808080"/>
        </a:lt2>
        <a:accent1>
          <a:srgbClr val="F98EB2"/>
        </a:accent1>
        <a:accent2>
          <a:srgbClr val="FCB43E"/>
        </a:accent2>
        <a:accent3>
          <a:srgbClr val="FEEFC2"/>
        </a:accent3>
        <a:accent4>
          <a:srgbClr val="000000"/>
        </a:accent4>
        <a:accent5>
          <a:srgbClr val="FBC6D5"/>
        </a:accent5>
        <a:accent6>
          <a:srgbClr val="E4A337"/>
        </a:accent6>
        <a:hlink>
          <a:srgbClr val="FA6D73"/>
        </a:hlink>
        <a:folHlink>
          <a:srgbClr val="D264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D4E1EE"/>
        </a:lt1>
        <a:dk2>
          <a:srgbClr val="2F84AF"/>
        </a:dk2>
        <a:lt2>
          <a:srgbClr val="808080"/>
        </a:lt2>
        <a:accent1>
          <a:srgbClr val="9899C1"/>
        </a:accent1>
        <a:accent2>
          <a:srgbClr val="4BBAC3"/>
        </a:accent2>
        <a:accent3>
          <a:srgbClr val="E6EEF5"/>
        </a:accent3>
        <a:accent4>
          <a:srgbClr val="000000"/>
        </a:accent4>
        <a:accent5>
          <a:srgbClr val="CACADD"/>
        </a:accent5>
        <a:accent6>
          <a:srgbClr val="43A8B0"/>
        </a:accent6>
        <a:hlink>
          <a:srgbClr val="7AC5B9"/>
        </a:hlink>
        <a:folHlink>
          <a:srgbClr val="719FC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3328</TotalTime>
  <Words>1247</Words>
  <Application>Microsoft Office PowerPoint</Application>
  <PresentationFormat>นำเสนอทางหน้าจอ (4:3)</PresentationFormat>
  <Paragraphs>370</Paragraphs>
  <Slides>40</Slides>
  <Notes>3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2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40</vt:i4>
      </vt:variant>
    </vt:vector>
  </HeadingPairs>
  <TitlesOfParts>
    <vt:vector size="43" baseType="lpstr">
      <vt:lpstr>Edge</vt:lpstr>
      <vt:lpstr>a_2</vt:lpstr>
      <vt:lpstr>Equation</vt:lpstr>
      <vt:lpstr>การประยุกต์ใช้การแพทย์แผนไทย ในการดูแล ผู้ป่วยอัมพฤกษ์ อัมพาต</vt:lpstr>
      <vt:lpstr>คำสำคัญ </vt:lpstr>
      <vt:lpstr>ความสำคัญ</vt:lpstr>
      <vt:lpstr>ประเด็นสำคัญ</vt:lpstr>
      <vt:lpstr>วัตถุประสงค์</vt:lpstr>
      <vt:lpstr>พื้นที่ดำเนินงาน : </vt:lpstr>
      <vt:lpstr>กลุ่มเป้าหมายและแหล่งข้อมูลที่ศึกษา</vt:lpstr>
      <vt:lpstr>ผู้ยินยอมให้ทำการวิจัย (Criteria)  </vt:lpstr>
      <vt:lpstr>ตัวชี้วัด    </vt:lpstr>
      <vt:lpstr> </vt:lpstr>
      <vt:lpstr>กรอบแนวคิด</vt:lpstr>
      <vt:lpstr>เครื่องมือที่ใช้ในการศึกษา   </vt:lpstr>
      <vt:lpstr>ขั้นตอนและวิธีการศึกษา </vt:lpstr>
      <vt:lpstr>ขั้นตอนและวิธีการศึกษา(ต่อ) </vt:lpstr>
      <vt:lpstr>การวิจัยประเมินผล (Evaluation Research) </vt:lpstr>
      <vt:lpstr>ภาพนิ่ง 16</vt:lpstr>
      <vt:lpstr>ภาพนิ่ง 17</vt:lpstr>
      <vt:lpstr>ภาพนิ่ง 18</vt:lpstr>
      <vt:lpstr>ภาพนิ่ง 19</vt:lpstr>
      <vt:lpstr>Model development for Home-based Care</vt:lpstr>
      <vt:lpstr>Model development for Home-based Care</vt:lpstr>
      <vt:lpstr>Model development for Home-based Care</vt:lpstr>
      <vt:lpstr>ภาพนิ่ง 23</vt:lpstr>
      <vt:lpstr>Model development for Home-based Care</vt:lpstr>
      <vt:lpstr>การเปรียบเทียบรูปแบบการดูแลรักษาผู้ป่วยอัมพาต</vt:lpstr>
      <vt:lpstr>การเปรียบเทียบรูปแบบการดูแลรักษาผู้ป่วยอัมพาต</vt:lpstr>
      <vt:lpstr>ติดตามประเมินผล ปี 2558</vt:lpstr>
      <vt:lpstr>ผลลัพธ์ตามตัวชี้วัด</vt:lpstr>
      <vt:lpstr>สรุปผลการศึกษา</vt:lpstr>
      <vt:lpstr>การประเมินความพึงพอใจ</vt:lpstr>
      <vt:lpstr>การประเมินความพึงพอใจ</vt:lpstr>
      <vt:lpstr>การประเมินความพึงพอใจ</vt:lpstr>
      <vt:lpstr>สรุปผลประเมินผล</vt:lpstr>
      <vt:lpstr>ประมาณการค่าใช้จ่ายในการดูแลรักษาผู้ป่วยอัมพาตที่สูงวัยต่อเดือน</vt:lpstr>
      <vt:lpstr>การวิเคราะห์ต้นทุนเฉลี่ยต่อหน่วยการบริการ</vt:lpstr>
      <vt:lpstr>ปัจจัยแห่งความสำเร็จ    </vt:lpstr>
      <vt:lpstr>ปัญหาและอุปสรรค    </vt:lpstr>
      <vt:lpstr>แผนพัฒนาต่อเนื่อง      </vt:lpstr>
      <vt:lpstr>13.ชื่อ บุคลากรหน่วยงานที่จัดทำ     </vt:lpstr>
      <vt:lpstr>ภาพนิ่ง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hop</dc:creator>
  <cp:lastModifiedBy>KKD Windows Se7en V1</cp:lastModifiedBy>
  <cp:revision>372</cp:revision>
  <cp:lastPrinted>2014-06-06T07:47:51Z</cp:lastPrinted>
  <dcterms:created xsi:type="dcterms:W3CDTF">2008-03-12T03:43:36Z</dcterms:created>
  <dcterms:modified xsi:type="dcterms:W3CDTF">2016-09-18T21:52:20Z</dcterms:modified>
</cp:coreProperties>
</file>