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handoutMasterIdLst>
    <p:handoutMasterId r:id="rId22"/>
  </p:handoutMasterIdLst>
  <p:sldIdLst>
    <p:sldId id="256" r:id="rId2"/>
    <p:sldId id="308" r:id="rId3"/>
    <p:sldId id="291" r:id="rId4"/>
    <p:sldId id="292" r:id="rId5"/>
    <p:sldId id="294" r:id="rId6"/>
    <p:sldId id="293" r:id="rId7"/>
    <p:sldId id="295" r:id="rId8"/>
    <p:sldId id="297" r:id="rId9"/>
    <p:sldId id="307" r:id="rId10"/>
    <p:sldId id="296" r:id="rId11"/>
    <p:sldId id="299" r:id="rId12"/>
    <p:sldId id="298" r:id="rId13"/>
    <p:sldId id="306" r:id="rId14"/>
    <p:sldId id="300" r:id="rId15"/>
    <p:sldId id="301" r:id="rId16"/>
    <p:sldId id="302" r:id="rId17"/>
    <p:sldId id="303" r:id="rId18"/>
    <p:sldId id="304" r:id="rId19"/>
    <p:sldId id="305" r:id="rId20"/>
    <p:sldId id="289" r:id="rId21"/>
  </p:sldIdLst>
  <p:sldSz cx="9906000" cy="6858000" type="A4"/>
  <p:notesSz cx="6865938" cy="9998075"/>
  <p:defaultTextStyle>
    <a:defPPr>
      <a:defRPr lang="th-TH"/>
    </a:defPPr>
    <a:lvl1pPr marL="0" algn="l" defTabSz="1072866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1pPr>
    <a:lvl2pPr marL="536433" algn="l" defTabSz="1072866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2pPr>
    <a:lvl3pPr marL="1072866" algn="l" defTabSz="1072866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3pPr>
    <a:lvl4pPr marL="1609298" algn="l" defTabSz="1072866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4pPr>
    <a:lvl5pPr marL="2145731" algn="l" defTabSz="1072866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5pPr>
    <a:lvl6pPr marL="2682164" algn="l" defTabSz="1072866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6pPr>
    <a:lvl7pPr marL="3218597" algn="l" defTabSz="1072866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7pPr>
    <a:lvl8pPr marL="3755029" algn="l" defTabSz="1072866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8pPr>
    <a:lvl9pPr marL="4291462" algn="l" defTabSz="1072866" rtl="0" eaLnBrk="1" latinLnBrk="0" hangingPunct="1">
      <a:defRPr sz="33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A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ลักษณะสีปานกลาง 3 - เน้น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9631B5-78F2-41C9-869B-9F39066F8104}" styleName="ลักษณะสีปานกลาง 3 - เน้น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7CE84F3-28C3-443E-9E96-99CF82512B78}" styleName="ลักษณะสีเข้ม 1 - เน้น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DA37D80-6434-44D0-A028-1B22A696006F}" styleName="ลักษณะสีอ่อน 3 - เน้น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27F97BB-C833-4FB7-BDE5-3F7075034690}" styleName="ลักษณะชุดรูปแบบ 2 - เน้น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ลักษณะชุดรูปแบบ 1 - เน้น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5" autoAdjust="0"/>
    <p:restoredTop sz="94660"/>
  </p:normalViewPr>
  <p:slideViewPr>
    <p:cSldViewPr>
      <p:cViewPr varScale="1">
        <p:scale>
          <a:sx n="73" d="100"/>
          <a:sy n="73" d="100"/>
        </p:scale>
        <p:origin x="1128" y="48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Sheet1!$A$1</c:f>
              <c:strCache>
                <c:ptCount val="1"/>
                <c:pt idx="0">
                  <c:v>หน่วยงาน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Sheet1!$A$2:$A$12</c:f>
              <c:strCache>
                <c:ptCount val="11"/>
                <c:pt idx="0">
                  <c:v>ผู้ป่วยใน</c:v>
                </c:pt>
                <c:pt idx="1">
                  <c:v>บริหาร</c:v>
                </c:pt>
                <c:pt idx="2">
                  <c:v>ผู้ป่วยนอก</c:v>
                </c:pt>
                <c:pt idx="3">
                  <c:v>ER</c:v>
                </c:pt>
                <c:pt idx="4">
                  <c:v>ทันตกรรม</c:v>
                </c:pt>
                <c:pt idx="5">
                  <c:v>ห้องคลอด</c:v>
                </c:pt>
                <c:pt idx="6">
                  <c:v>เภสัชกรรม</c:v>
                </c:pt>
                <c:pt idx="7">
                  <c:v>Lab</c:v>
                </c:pt>
                <c:pt idx="8">
                  <c:v>กลุ่มงานประกันฯ</c:v>
                </c:pt>
                <c:pt idx="9">
                  <c:v>ห้องบัตร</c:v>
                </c:pt>
                <c:pt idx="10">
                  <c:v>กลุ่มงานเวชฯ</c:v>
                </c:pt>
              </c:strCache>
            </c:strRef>
          </c:cat>
          <c:val>
            <c:numRef>
              <c:f>Sheet1!$B$2:$B$12</c:f>
              <c:numCache>
                <c:formatCode>General</c:formatCode>
                <c:ptCount val="11"/>
                <c:pt idx="0">
                  <c:v>37.760000000000012</c:v>
                </c:pt>
                <c:pt idx="1">
                  <c:v>18.489999999999963</c:v>
                </c:pt>
                <c:pt idx="2">
                  <c:v>8.09</c:v>
                </c:pt>
                <c:pt idx="3">
                  <c:v>6.56</c:v>
                </c:pt>
                <c:pt idx="4">
                  <c:v>6.21</c:v>
                </c:pt>
                <c:pt idx="5">
                  <c:v>5.44</c:v>
                </c:pt>
                <c:pt idx="6">
                  <c:v>5.23</c:v>
                </c:pt>
                <c:pt idx="7">
                  <c:v>4.6099999999999985</c:v>
                </c:pt>
                <c:pt idx="8">
                  <c:v>3.77</c:v>
                </c:pt>
                <c:pt idx="9">
                  <c:v>0.77000000000000068</c:v>
                </c:pt>
                <c:pt idx="10">
                  <c:v>0.630000000000001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775-4AC8-ACCA-371C0FF794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6537088"/>
        <c:axId val="126538880"/>
        <c:axId val="0"/>
      </c:bar3DChart>
      <c:catAx>
        <c:axId val="1265370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26538880"/>
        <c:crosses val="autoZero"/>
        <c:auto val="1"/>
        <c:lblAlgn val="ctr"/>
        <c:lblOffset val="100"/>
        <c:noMultiLvlLbl val="0"/>
      </c:catAx>
      <c:valAx>
        <c:axId val="1265388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6537088"/>
        <c:crosses val="autoZero"/>
        <c:crossBetween val="between"/>
      </c:valAx>
    </c:plotArea>
    <c:plotVisOnly val="1"/>
    <c:dispBlanksAs val="gap"/>
    <c:showDLblsOverMax val="0"/>
  </c:chart>
  <c:spPr>
    <a:solidFill>
      <a:srgbClr val="F7FACC"/>
    </a:solidFill>
  </c:spPr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89375" y="0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C42158-2BC5-46C2-A3DF-ED078B241857}" type="datetimeFigureOut">
              <a:rPr lang="th-TH" smtClean="0"/>
              <a:t>18/09/59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96425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89375" y="9496425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5D4A00-D8AA-4CFC-98C4-68701C324033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47650" y="228600"/>
            <a:ext cx="9420606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29304" y="5353963"/>
            <a:ext cx="9450324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600200"/>
            <a:ext cx="84201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556001"/>
            <a:ext cx="69342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18/09/59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18/09/59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47650" y="228600"/>
            <a:ext cx="9420606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551392" y="4203592"/>
            <a:ext cx="3116131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837597" y="4075290"/>
            <a:ext cx="6006558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064455" y="4087562"/>
            <a:ext cx="5923645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6076946" y="4074174"/>
            <a:ext cx="3583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29304" y="4058555"/>
            <a:ext cx="9450324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535" y="2463560"/>
            <a:ext cx="84201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1312" y="1437449"/>
            <a:ext cx="6952545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18/09/59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18/09/59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733043" y="2679192"/>
            <a:ext cx="4140708" cy="3447288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032248" y="2679192"/>
            <a:ext cx="4140708" cy="3447288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3044" y="2678114"/>
            <a:ext cx="4140708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3777" y="3429001"/>
            <a:ext cx="4138393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5550" y="2678113"/>
            <a:ext cx="4140708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0" y="3429001"/>
            <a:ext cx="4140708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18/09/59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18/09/59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47650" y="228600"/>
            <a:ext cx="9420606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29304" y="714191"/>
            <a:ext cx="9450324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18/09/59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47650" y="228600"/>
            <a:ext cx="9420606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18/09/59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0600" y="3581401"/>
            <a:ext cx="36322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29304" y="714191"/>
            <a:ext cx="9450324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90600" y="2286000"/>
            <a:ext cx="36322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9625" y="1828800"/>
            <a:ext cx="422941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47650" y="228600"/>
            <a:ext cx="9420606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29304" y="5353963"/>
            <a:ext cx="9450324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0335" y="338667"/>
            <a:ext cx="413036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74028" y="2785533"/>
            <a:ext cx="4136673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18/09/59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08050" y="1371600"/>
            <a:ext cx="386334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18/09/59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47650" y="228600"/>
            <a:ext cx="9420606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pPr/>
              <a:t>18/09/59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29304" y="714191"/>
            <a:ext cx="9450324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1447801"/>
            <a:ext cx="222885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447800"/>
            <a:ext cx="652145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47650" y="228600"/>
            <a:ext cx="9420606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29304" y="1679429"/>
            <a:ext cx="9450324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338328"/>
            <a:ext cx="89154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3978" y="6250165"/>
            <a:ext cx="41022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F5F293D-20BF-487A-BFA7-792ABC73B8A5}" type="datetimeFigureOut">
              <a:rPr lang="th-TH" smtClean="0"/>
              <a:pPr/>
              <a:t>18/09/59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9775" y="6250165"/>
            <a:ext cx="41022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3679" y="6250164"/>
            <a:ext cx="12586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4740" y="2675467"/>
            <a:ext cx="8025694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16425" y="260656"/>
            <a:ext cx="5046561" cy="1878049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r>
              <a:rPr lang="en-US" sz="11500" b="1" i="1" dirty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C</a:t>
            </a:r>
            <a:r>
              <a:rPr lang="en-US" sz="11500" b="1" i="1" dirty="0">
                <a:solidFill>
                  <a:srgbClr val="00B0F0"/>
                </a:solidFill>
                <a:latin typeface="AngsanaUPC" pitchFamily="18" charset="-34"/>
                <a:cs typeface="AngsanaUPC" pitchFamily="18" charset="-34"/>
              </a:rPr>
              <a:t>Q</a:t>
            </a:r>
            <a:r>
              <a:rPr lang="en-US" sz="11500" b="1" i="1" dirty="0">
                <a:solidFill>
                  <a:srgbClr val="00B050"/>
                </a:solidFill>
                <a:latin typeface="AngsanaUPC" pitchFamily="18" charset="-34"/>
                <a:cs typeface="AngsanaUPC" pitchFamily="18" charset="-34"/>
              </a:rPr>
              <a:t>I</a:t>
            </a:r>
            <a:endParaRPr lang="th-TH" sz="11500" b="1" i="1" dirty="0">
              <a:solidFill>
                <a:srgbClr val="00B050"/>
              </a:solidFill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88" y="260656"/>
            <a:ext cx="1781138" cy="180019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29064" y="796489"/>
            <a:ext cx="3890460" cy="1770327"/>
          </a:xfrm>
          <a:prstGeom prst="rect">
            <a:avLst/>
          </a:prstGeom>
          <a:noFill/>
        </p:spPr>
        <p:txBody>
          <a:bodyPr wrap="square" lIns="107287" tIns="53643" rIns="107287" bIns="53643" rtlCol="0">
            <a:spAutoFit/>
          </a:bodyPr>
          <a:lstStyle/>
          <a:p>
            <a:pPr algn="ctr"/>
            <a:r>
              <a:rPr lang="th-TH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ระบบข้อมูลการจัดการความเสี่ยง</a:t>
            </a:r>
            <a:endParaRPr lang="th-TH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95606" y="2852936"/>
            <a:ext cx="414340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ทีมบริหารความเสี่ยง(</a:t>
            </a:r>
            <a:r>
              <a:rPr lang="en-US" sz="44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RM</a:t>
            </a:r>
            <a:r>
              <a:rPr lang="th-TH" sz="44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)</a:t>
            </a:r>
          </a:p>
          <a:p>
            <a:pPr algn="ctr"/>
            <a:r>
              <a:rPr lang="th-TH" sz="44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โรงพยาบาลสามง่าม จังหวัดพิจิตร</a:t>
            </a:r>
          </a:p>
        </p:txBody>
      </p:sp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64" y="6147877"/>
            <a:ext cx="9673075" cy="665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7546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64" y="6147877"/>
            <a:ext cx="9673075" cy="665500"/>
          </a:xfrm>
          <a:prstGeom prst="rect">
            <a:avLst/>
          </a:prstGeom>
          <a:noFill/>
        </p:spPr>
      </p:pic>
      <p:pic>
        <p:nvPicPr>
          <p:cNvPr id="19458" name="Picture 2" descr="ผลการค้นหารูปภาพสำหรับ RIS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50290"/>
            <a:ext cx="5381628" cy="4088369"/>
          </a:xfrm>
          <a:prstGeom prst="rect">
            <a:avLst/>
          </a:prstGeom>
          <a:noFill/>
        </p:spPr>
      </p:pic>
      <p:sp>
        <p:nvSpPr>
          <p:cNvPr id="3" name="สี่เหลี่ยมผืนผ้ามุมมน 2"/>
          <p:cNvSpPr>
            <a:spLocks noChangeArrowheads="1"/>
          </p:cNvSpPr>
          <p:nvPr/>
        </p:nvSpPr>
        <p:spPr bwMode="auto">
          <a:xfrm>
            <a:off x="5313040" y="260649"/>
            <a:ext cx="4332483" cy="587801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DAFDA7"/>
              </a:gs>
              <a:gs pos="35001">
                <a:srgbClr val="E4FDC2"/>
              </a:gs>
              <a:gs pos="100000">
                <a:srgbClr val="F5FFE6"/>
              </a:gs>
            </a:gsLst>
            <a:lin ang="16200000" scaled="1"/>
          </a:gradFill>
          <a:ln w="9525">
            <a:solidFill>
              <a:srgbClr val="94B64E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sz="2400" b="1" i="1" u="sng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คณะกรรมการ </a:t>
            </a:r>
            <a:r>
              <a:rPr kumimoji="0" lang="en-US" altLang="th-TH" sz="1800" b="1" i="1" u="sng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RM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1.  นพ.ปริญญา  นากปุณบุตร	ประธานฯ</a:t>
            </a:r>
            <a:endParaRPr kumimoji="0" lang="en-US" altLang="th-TH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2.  นพ.สุธี	เชิดชูตระกูลศักดิ์	กรรมการ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3.  ทพ.วิกรม  อมรดารา		กรรมการ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th-TH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4.  น.ส.เบญจมาศ  หวาจ้อย		</a:t>
            </a:r>
            <a:r>
              <a:rPr lang="th-TH" altLang="th-TH" sz="2000" dirty="0">
                <a:solidFill>
                  <a:srgbClr val="7030A0"/>
                </a:solidFill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 กรรมการ</a:t>
            </a:r>
            <a:endParaRPr kumimoji="0" lang="th-TH" altLang="th-TH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th-TH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5.  นายวิทวัฒน์  อูปคำ		</a:t>
            </a:r>
            <a:r>
              <a:rPr lang="th-TH" altLang="th-TH" sz="2000" dirty="0">
                <a:solidFill>
                  <a:srgbClr val="7030A0"/>
                </a:solidFill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 กรรมการ</a:t>
            </a:r>
            <a:endParaRPr kumimoji="0" lang="th-TH" altLang="th-TH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th-TH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6.  นางสมบูรณ์  สิงห์พรม		</a:t>
            </a:r>
            <a:r>
              <a:rPr lang="th-TH" altLang="th-TH" sz="2000" dirty="0">
                <a:solidFill>
                  <a:srgbClr val="7030A0"/>
                </a:solidFill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 กรรมการ</a:t>
            </a:r>
            <a:endParaRPr kumimoji="0" lang="th-TH" altLang="th-TH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th-TH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7.  นางขวัญจิต  พฤกษะวัน		</a:t>
            </a:r>
            <a:r>
              <a:rPr lang="th-TH" altLang="th-TH" sz="2000" dirty="0">
                <a:solidFill>
                  <a:srgbClr val="7030A0"/>
                </a:solidFill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 กรรมการ</a:t>
            </a:r>
            <a:endParaRPr kumimoji="0" lang="th-TH" altLang="th-TH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th-TH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8.  นางมณีพรรณ  นพศิริ		</a:t>
            </a:r>
            <a:r>
              <a:rPr lang="th-TH" altLang="th-TH" sz="2000" dirty="0">
                <a:solidFill>
                  <a:srgbClr val="7030A0"/>
                </a:solidFill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 กรรมการ</a:t>
            </a:r>
            <a:endParaRPr kumimoji="0" lang="th-TH" altLang="th-TH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th-TH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9.  นางบุญส่ง  แจ่มจำรัส		</a:t>
            </a:r>
            <a:r>
              <a:rPr lang="th-TH" altLang="th-TH" sz="2000" dirty="0">
                <a:solidFill>
                  <a:srgbClr val="7030A0"/>
                </a:solidFill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 กรรมการ</a:t>
            </a:r>
            <a:endParaRPr kumimoji="0" lang="th-TH" altLang="th-TH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th-TH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10. น.ส.สุทธิดา  อัษฎาธานนท์	</a:t>
            </a:r>
            <a:r>
              <a:rPr lang="th-TH" altLang="th-TH" sz="2000" dirty="0">
                <a:solidFill>
                  <a:srgbClr val="7030A0"/>
                </a:solidFill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 กรรมการ</a:t>
            </a:r>
            <a:endParaRPr kumimoji="0" lang="en-US" altLang="th-TH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11</a:t>
            </a:r>
            <a:r>
              <a:rPr kumimoji="0" lang="th-TH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. น.ส.วรรณภา  เขียวขำ		</a:t>
            </a:r>
            <a:r>
              <a:rPr lang="th-TH" altLang="th-TH" sz="2000" dirty="0">
                <a:solidFill>
                  <a:srgbClr val="7030A0"/>
                </a:solidFill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 กรรมการ</a:t>
            </a:r>
            <a:endParaRPr kumimoji="0" lang="en-US" altLang="th-TH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12</a:t>
            </a:r>
            <a:r>
              <a:rPr kumimoji="0" lang="th-TH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. น.ส.พรณิภา  พลอยกิติกูล	</a:t>
            </a:r>
            <a:r>
              <a:rPr lang="th-TH" altLang="th-TH" sz="2000" dirty="0">
                <a:solidFill>
                  <a:srgbClr val="7030A0"/>
                </a:solidFill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 กรรมการ</a:t>
            </a:r>
            <a:endParaRPr kumimoji="0" lang="en-US" altLang="th-TH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13</a:t>
            </a:r>
            <a:r>
              <a:rPr kumimoji="0" lang="th-TH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. น.ส.อารีย์  ขุนสม		</a:t>
            </a:r>
            <a:r>
              <a:rPr lang="th-TH" altLang="th-TH" sz="2000" dirty="0">
                <a:solidFill>
                  <a:srgbClr val="7030A0"/>
                </a:solidFill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 กรรมการ</a:t>
            </a:r>
            <a:endParaRPr kumimoji="0" lang="en-US" altLang="th-TH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14</a:t>
            </a:r>
            <a:r>
              <a:rPr kumimoji="0" lang="th-TH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. นายสุรรกุล  สุขพันธ์อ่ำ		</a:t>
            </a:r>
            <a:r>
              <a:rPr lang="th-TH" altLang="th-TH" sz="2000" dirty="0">
                <a:solidFill>
                  <a:srgbClr val="7030A0"/>
                </a:solidFill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 กรรมการ</a:t>
            </a:r>
            <a:endParaRPr kumimoji="0" lang="en-US" altLang="th-TH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15. นางสายเพชร  ว่องไวพิทยา  กรรมการและเลขาฯ</a:t>
            </a:r>
            <a:endParaRPr kumimoji="0" lang="en-US" altLang="th-TH" sz="2000" b="0" i="0" u="none" strike="noStrike" cap="none" normalizeH="0" baseline="0" dirty="0">
              <a:ln>
                <a:noFill/>
              </a:ln>
              <a:solidFill>
                <a:srgbClr val="7030A0"/>
              </a:solidFill>
              <a:effectLst/>
              <a:latin typeface="Angsana New" panose="02020603050405020304" pitchFamily="18" charset="-34"/>
              <a:ea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16</a:t>
            </a:r>
            <a:r>
              <a:rPr kumimoji="0" lang="th-TH" altLang="th-TH" sz="2000" b="0" i="0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ngsana New" panose="02020603050405020304" pitchFamily="18" charset="-34"/>
                <a:ea typeface="Angsana New" panose="02020603050405020304" pitchFamily="18" charset="-34"/>
                <a:cs typeface="Angsana New" panose="02020603050405020304" pitchFamily="18" charset="-34"/>
              </a:rPr>
              <a:t>.นายณัฐวุฒิ ประสานจิตร กรรมการและผู้ช่วยเลขาฯ</a:t>
            </a:r>
            <a:endParaRPr kumimoji="0" lang="th-TH" altLang="th-TH" sz="4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1368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รอง 2"/>
          <p:cNvSpPr txBox="1">
            <a:spLocks/>
          </p:cNvSpPr>
          <p:nvPr/>
        </p:nvSpPr>
        <p:spPr>
          <a:xfrm>
            <a:off x="238092" y="3357586"/>
            <a:ext cx="9429816" cy="32146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4400" b="1" dirty="0">
              <a:latin typeface="Angsana New" pitchFamily="18" charset="-34"/>
              <a:cs typeface="Angsana New" pitchFamily="18" charset="-34"/>
            </a:endParaRPr>
          </a:p>
          <a:p>
            <a:r>
              <a:rPr lang="th-TH" sz="4400" b="1" dirty="0">
                <a:latin typeface="Angsana New" pitchFamily="18" charset="-34"/>
                <a:cs typeface="Angsana New" pitchFamily="18" charset="-34"/>
              </a:rPr>
              <a:t>การค้นหาและป้องกันความเสี่ยงเป็นหน้าที่ของทุกคน</a:t>
            </a:r>
            <a:endParaRPr lang="en-US" sz="4400" b="1" dirty="0">
              <a:latin typeface="Angsana New" pitchFamily="18" charset="-34"/>
              <a:cs typeface="Angsana New" pitchFamily="18" charset="-34"/>
            </a:endParaRPr>
          </a:p>
          <a:p>
            <a:r>
              <a:rPr lang="th-TH" sz="4400" b="1" dirty="0">
                <a:latin typeface="Angsana New" pitchFamily="18" charset="-34"/>
                <a:cs typeface="Angsana New" pitchFamily="18" charset="-34"/>
              </a:rPr>
              <a:t>เมื่อเกิดอุบัติการณ์ เจ้าหน้าที่ผู้ประสบเหตุมีหน้าที่รายงาน </a:t>
            </a:r>
            <a:br>
              <a:rPr lang="th-TH" sz="4400" b="1" dirty="0">
                <a:latin typeface="Angsana New" pitchFamily="18" charset="-34"/>
                <a:cs typeface="Angsana New" pitchFamily="18" charset="-34"/>
              </a:rPr>
            </a:br>
            <a:r>
              <a:rPr lang="th-TH" sz="4400" b="1" dirty="0">
                <a:latin typeface="Angsana New" pitchFamily="18" charset="-34"/>
                <a:cs typeface="Angsana New" pitchFamily="18" charset="-34"/>
              </a:rPr>
              <a:t>โดยไม่ถือเป็นความผิดและเป็นความลับ</a:t>
            </a:r>
            <a:endParaRPr lang="en-US" sz="44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5" name="ลูกศรลง 14"/>
          <p:cNvSpPr/>
          <p:nvPr/>
        </p:nvSpPr>
        <p:spPr>
          <a:xfrm>
            <a:off x="4595810" y="2928934"/>
            <a:ext cx="714380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523844" y="428604"/>
            <a:ext cx="89154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ngsana New" pitchFamily="18" charset="-34"/>
                <a:ea typeface="+mj-ea"/>
                <a:cs typeface="Angsana New" pitchFamily="18" charset="-34"/>
              </a:rPr>
              <a:t>ความเป็นมา</a:t>
            </a:r>
          </a:p>
        </p:txBody>
      </p:sp>
      <p:sp>
        <p:nvSpPr>
          <p:cNvPr id="13" name="คลื่น 12"/>
          <p:cNvSpPr/>
          <p:nvPr/>
        </p:nvSpPr>
        <p:spPr>
          <a:xfrm>
            <a:off x="2452670" y="1571612"/>
            <a:ext cx="5143536" cy="1643074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นโยบาย</a:t>
            </a:r>
            <a:r>
              <a:rPr lang="en-US" sz="6000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 (Policy)</a:t>
            </a:r>
            <a:endParaRPr lang="th-TH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12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เนื้อหา 1"/>
          <p:cNvSpPr>
            <a:spLocks noGrp="1"/>
          </p:cNvSpPr>
          <p:nvPr>
            <p:ph idx="1"/>
          </p:nvPr>
        </p:nvSpPr>
        <p:spPr>
          <a:xfrm>
            <a:off x="380968" y="3857652"/>
            <a:ext cx="9215502" cy="278605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th-TH" sz="4400" b="1" dirty="0">
                <a:latin typeface="Angsana New" pitchFamily="18" charset="-34"/>
                <a:cs typeface="Angsana New" pitchFamily="18" charset="-34"/>
              </a:rPr>
              <a:t>ผู้รับบริการได้รับบริการที่มีคุณภาพ ได้มาตรฐาน ปลอดภัย</a:t>
            </a:r>
          </a:p>
          <a:p>
            <a:r>
              <a:rPr lang="th-TH" sz="4400" b="1" dirty="0">
                <a:latin typeface="Angsana New" pitchFamily="18" charset="-34"/>
                <a:cs typeface="Angsana New" pitchFamily="18" charset="-34"/>
              </a:rPr>
              <a:t>ผู้ให้บริการปลอดภัยจากการปฏิบัติงาน</a:t>
            </a:r>
          </a:p>
          <a:p>
            <a:r>
              <a:rPr lang="th-TH" sz="4400" b="1" dirty="0">
                <a:latin typeface="Angsana New" pitchFamily="18" charset="-34"/>
                <a:cs typeface="Angsana New" pitchFamily="18" charset="-34"/>
              </a:rPr>
              <a:t>สิ่งแวดล้อมปลอดภัย</a:t>
            </a:r>
          </a:p>
        </p:txBody>
      </p:sp>
      <p:sp>
        <p:nvSpPr>
          <p:cNvPr id="5" name="ลูกศรลง 4"/>
          <p:cNvSpPr/>
          <p:nvPr/>
        </p:nvSpPr>
        <p:spPr>
          <a:xfrm>
            <a:off x="4595810" y="2928934"/>
            <a:ext cx="714380" cy="928694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>
              <a:defRPr/>
            </a:pPr>
            <a:r>
              <a:rPr lang="th-TH" sz="9600" b="1" dirty="0">
                <a:latin typeface="Angsana New" pitchFamily="18" charset="-34"/>
                <a:cs typeface="Angsana New" pitchFamily="18" charset="-34"/>
              </a:rPr>
              <a:t>ความเป็นมา</a:t>
            </a:r>
          </a:p>
        </p:txBody>
      </p:sp>
      <p:sp>
        <p:nvSpPr>
          <p:cNvPr id="4" name="คลื่น 3"/>
          <p:cNvSpPr/>
          <p:nvPr/>
        </p:nvSpPr>
        <p:spPr>
          <a:xfrm>
            <a:off x="2452670" y="1571612"/>
            <a:ext cx="5143536" cy="1643074"/>
          </a:xfrm>
          <a:prstGeom prst="wav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000" b="1" dirty="0">
                <a:latin typeface="Angsana New" pitchFamily="18" charset="-34"/>
                <a:cs typeface="Angsana New" pitchFamily="18" charset="-34"/>
              </a:rPr>
              <a:t>เป้าหมาย (</a:t>
            </a:r>
            <a:r>
              <a:rPr lang="en-US" sz="6000" b="1" dirty="0">
                <a:latin typeface="Angsana New" pitchFamily="18" charset="-34"/>
                <a:cs typeface="Angsana New" pitchFamily="18" charset="-34"/>
              </a:rPr>
              <a:t>Goal)</a:t>
            </a:r>
            <a:endParaRPr lang="th-TH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06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ลูกศรลง 5"/>
          <p:cNvSpPr/>
          <p:nvPr/>
        </p:nvSpPr>
        <p:spPr>
          <a:xfrm>
            <a:off x="4452934" y="2000240"/>
            <a:ext cx="714380" cy="928694"/>
          </a:xfrm>
          <a:prstGeom prst="downArrow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 l="29883" t="54167" r="27343" b="16666"/>
          <a:stretch>
            <a:fillRect/>
          </a:stretch>
        </p:blipFill>
        <p:spPr bwMode="auto">
          <a:xfrm>
            <a:off x="595282" y="3000372"/>
            <a:ext cx="8844351" cy="3786214"/>
          </a:xfrm>
          <a:prstGeom prst="snip2DiagRect">
            <a:avLst/>
          </a:prstGeom>
          <a:solidFill>
            <a:schemeClr val="accent6"/>
          </a:solidFill>
          <a:ln w="88900" cap="sq">
            <a:solidFill>
              <a:schemeClr val="accent6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495300" y="176008"/>
            <a:ext cx="8915400" cy="1252728"/>
          </a:xfrm>
        </p:spPr>
        <p:txBody>
          <a:bodyPr>
            <a:noAutofit/>
          </a:bodyPr>
          <a:lstStyle/>
          <a:p>
            <a:pPr lvl="0"/>
            <a:r>
              <a:rPr lang="th-TH" sz="7200" b="1" dirty="0">
                <a:latin typeface="Angsana New" pitchFamily="18" charset="-34"/>
                <a:cs typeface="Angsana New" pitchFamily="18" charset="-34"/>
              </a:rPr>
              <a:t>ความเป็นมา</a:t>
            </a:r>
          </a:p>
        </p:txBody>
      </p:sp>
      <p:sp>
        <p:nvSpPr>
          <p:cNvPr id="5" name="คลื่น 4"/>
          <p:cNvSpPr/>
          <p:nvPr/>
        </p:nvSpPr>
        <p:spPr>
          <a:xfrm>
            <a:off x="1452538" y="1214422"/>
            <a:ext cx="6786610" cy="1357322"/>
          </a:xfrm>
          <a:prstGeom prst="wav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latin typeface="Angsana New" pitchFamily="18" charset="-34"/>
                <a:cs typeface="Angsana New" pitchFamily="18" charset="-34"/>
              </a:rPr>
              <a:t>โครงสร้างคณะกรรมการ</a:t>
            </a:r>
            <a:endParaRPr lang="th-TH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67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495300" y="338328"/>
            <a:ext cx="8915400" cy="876094"/>
          </a:xfrm>
        </p:spPr>
        <p:txBody>
          <a:bodyPr>
            <a:normAutofit fontScale="90000"/>
          </a:bodyPr>
          <a:lstStyle/>
          <a:p>
            <a:r>
              <a:rPr lang="th-TH" sz="6600" b="1" dirty="0">
                <a:latin typeface="Angsana New" pitchFamily="18" charset="-34"/>
                <a:cs typeface="Angsana New" pitchFamily="18" charset="-34"/>
              </a:rPr>
              <a:t>ความเป็นมา</a:t>
            </a: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8977"/>
              </p:ext>
            </p:extLst>
          </p:nvPr>
        </p:nvGraphicFramePr>
        <p:xfrm>
          <a:off x="166654" y="3000372"/>
          <a:ext cx="9572692" cy="368044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666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60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0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โปรแกรมความเสี่ยง</a:t>
                      </a:r>
                      <a:endParaRPr lang="en-US" sz="24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ผู้รับผิดชอบ</a:t>
                      </a:r>
                      <a:endParaRPr lang="en-US" sz="2400" b="1">
                        <a:solidFill>
                          <a:schemeClr val="bg2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56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h-TH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1. ด้านการดูแลผู้ป่วยทางคลินิก</a:t>
                      </a:r>
                      <a:endParaRPr lang="en-US" sz="24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ทีม </a:t>
                      </a:r>
                      <a:r>
                        <a:rPr lang="en-US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PCT</a:t>
                      </a:r>
                      <a:endParaRPr lang="en-US" sz="24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4353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h-TH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2. ด้านการจัดการข้อร้องเรียนและสิทธิของผู้ป่วย</a:t>
                      </a:r>
                      <a:endParaRPr lang="en-US" sz="24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ทีม </a:t>
                      </a:r>
                      <a:r>
                        <a:rPr lang="en-US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HRD</a:t>
                      </a:r>
                      <a:endParaRPr lang="en-US" sz="24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4353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h-TH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3. ด้านสิ่งแวดล้อมความปลอดภัยและเครื่องมือ</a:t>
                      </a:r>
                      <a:endParaRPr lang="en-US" sz="24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ทีม </a:t>
                      </a:r>
                      <a:r>
                        <a:rPr lang="en-US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ENV</a:t>
                      </a:r>
                      <a:endParaRPr lang="en-US" sz="24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4353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h-TH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4. ด้านการควบคุมและเฝ้าระวังการติดเชื้อใน รพ.</a:t>
                      </a:r>
                      <a:endParaRPr lang="en-US" sz="24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ทีม </a:t>
                      </a:r>
                      <a:r>
                        <a:rPr lang="en-US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IC</a:t>
                      </a:r>
                      <a:endParaRPr lang="en-US" sz="24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0056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h-TH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5. ด้านความคลาดเคลื่อนทางยา</a:t>
                      </a:r>
                      <a:endParaRPr lang="en-US" sz="24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ทีม </a:t>
                      </a:r>
                      <a:r>
                        <a:rPr lang="en-US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PTC</a:t>
                      </a:r>
                      <a:endParaRPr lang="en-US" sz="24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0056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h-TH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6. ด้านเทคโนโลยีและสารสนเทศ</a:t>
                      </a:r>
                      <a:endParaRPr lang="en-US" sz="24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ทีม </a:t>
                      </a:r>
                      <a:r>
                        <a:rPr lang="en-US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IM</a:t>
                      </a:r>
                      <a:endParaRPr lang="en-US" sz="24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0056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th-TH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7. ด้านการบริหารจัดการบุคลากร</a:t>
                      </a:r>
                      <a:endParaRPr lang="en-US" sz="24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ทีม </a:t>
                      </a:r>
                      <a:r>
                        <a:rPr lang="en-US" sz="2800" b="1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HRD</a:t>
                      </a:r>
                      <a:endParaRPr lang="en-US" sz="2400" b="1" dirty="0">
                        <a:solidFill>
                          <a:schemeClr val="bg2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ลูกศรลง 5"/>
          <p:cNvSpPr/>
          <p:nvPr/>
        </p:nvSpPr>
        <p:spPr>
          <a:xfrm>
            <a:off x="4452934" y="2071678"/>
            <a:ext cx="714380" cy="928694"/>
          </a:xfrm>
          <a:prstGeom prst="downArrow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คลื่น 4"/>
          <p:cNvSpPr/>
          <p:nvPr/>
        </p:nvSpPr>
        <p:spPr>
          <a:xfrm>
            <a:off x="1095348" y="1214422"/>
            <a:ext cx="7715304" cy="1357322"/>
          </a:xfrm>
          <a:prstGeom prst="wav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solidFill>
                  <a:schemeClr val="bg2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ทีมเฉพาะรับผิดชอบโปรแกรมทั้ง 7 โปรแกรม </a:t>
            </a:r>
            <a:endParaRPr lang="th-TH" sz="4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45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ลูกศรลง 5"/>
          <p:cNvSpPr/>
          <p:nvPr/>
        </p:nvSpPr>
        <p:spPr>
          <a:xfrm>
            <a:off x="4810124" y="1428736"/>
            <a:ext cx="714380" cy="785818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ตัวแทนเนื้อหา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495300" y="214290"/>
            <a:ext cx="8915400" cy="590342"/>
          </a:xfrm>
        </p:spPr>
        <p:txBody>
          <a:bodyPr>
            <a:normAutofit fontScale="90000"/>
          </a:bodyPr>
          <a:lstStyle/>
          <a:p>
            <a:r>
              <a:rPr lang="th-TH" b="1" dirty="0">
                <a:latin typeface="Angsana New" pitchFamily="18" charset="-34"/>
                <a:cs typeface="Angsana New" pitchFamily="18" charset="-34"/>
              </a:rPr>
              <a:t>ความเป็นมา</a:t>
            </a:r>
            <a:endParaRPr lang="th-TH" b="1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 l="52299" t="21121" r="8958" b="7327"/>
          <a:stretch>
            <a:fillRect/>
          </a:stretch>
        </p:blipFill>
        <p:spPr bwMode="auto">
          <a:xfrm>
            <a:off x="560512" y="2214554"/>
            <a:ext cx="8840490" cy="464347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5" name="คลื่น 4"/>
          <p:cNvSpPr/>
          <p:nvPr/>
        </p:nvSpPr>
        <p:spPr>
          <a:xfrm>
            <a:off x="3024174" y="928670"/>
            <a:ext cx="4286280" cy="857256"/>
          </a:xfrm>
          <a:prstGeom prst="wave">
            <a:avLst>
              <a:gd name="adj1" fmla="val 12500"/>
              <a:gd name="adj2" fmla="val 444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solidFill>
                  <a:schemeClr val="tx1"/>
                </a:solidFill>
              </a:rPr>
              <a:t>แนวทางการจัดการความเสี่ยง</a:t>
            </a:r>
          </a:p>
        </p:txBody>
      </p:sp>
    </p:spTree>
    <p:extLst>
      <p:ext uri="{BB962C8B-B14F-4D97-AF65-F5344CB8AC3E}">
        <p14:creationId xmlns:p14="http://schemas.microsoft.com/office/powerpoint/2010/main" val="326173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495300" y="338328"/>
            <a:ext cx="8915400" cy="947532"/>
          </a:xfrm>
        </p:spPr>
        <p:txBody>
          <a:bodyPr>
            <a:noAutofit/>
          </a:bodyPr>
          <a:lstStyle/>
          <a:p>
            <a:r>
              <a:rPr lang="th-TH" sz="6000" b="1" dirty="0">
                <a:latin typeface="Angsana New" pitchFamily="18" charset="-34"/>
                <a:cs typeface="Angsana New" pitchFamily="18" charset="-34"/>
              </a:rPr>
              <a:t>ปัญหาและสาเหตุ</a:t>
            </a:r>
          </a:p>
        </p:txBody>
      </p:sp>
      <p:sp>
        <p:nvSpPr>
          <p:cNvPr id="4" name="Rectangle 17"/>
          <p:cNvSpPr>
            <a:spLocks noChangeArrowheads="1"/>
          </p:cNvSpPr>
          <p:nvPr/>
        </p:nvSpPr>
        <p:spPr bwMode="auto">
          <a:xfrm>
            <a:off x="238092" y="1452736"/>
            <a:ext cx="9429816" cy="132343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180975" algn="l"/>
                <a:tab pos="630238" algn="l"/>
              </a:tabLst>
            </a:pPr>
            <a:r>
              <a:rPr lang="th-TH" sz="4000" b="1" dirty="0">
                <a:solidFill>
                  <a:schemeClr val="tx1"/>
                </a:solidFill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ความล่าช้าในการแจ้งกลับโปรแกรมที่เกี่ยวข้อง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  <a:tab pos="630238" algn="l"/>
              </a:tabLst>
            </a:pPr>
            <a:r>
              <a:rPr kumimoji="0" lang="th-TH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 </a:t>
            </a:r>
            <a:r>
              <a:rPr kumimoji="0" lang="th-TH" sz="4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สาเหตุ</a:t>
            </a:r>
            <a:r>
              <a:rPr kumimoji="0" lang="th-TH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จาก มีขั้นตอนดำเนินงาน 5 ขั้นตอน</a:t>
            </a:r>
            <a:endParaRPr kumimoji="0" lang="th-TH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5" name="Picture 18"/>
          <p:cNvPicPr>
            <a:picLocks noChangeAspect="1" noChangeArrowheads="1"/>
          </p:cNvPicPr>
          <p:nvPr/>
        </p:nvPicPr>
        <p:blipFill>
          <a:blip r:embed="rId2" cstate="print"/>
          <a:srcRect l="27539" t="45833" r="23242" b="45834"/>
          <a:stretch>
            <a:fillRect/>
          </a:stretch>
        </p:blipFill>
        <p:spPr bwMode="auto">
          <a:xfrm>
            <a:off x="380968" y="3357562"/>
            <a:ext cx="9215502" cy="9286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3">
                <a:lumMod val="40000"/>
                <a:lumOff val="60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Rectangle 19"/>
          <p:cNvSpPr>
            <a:spLocks noChangeArrowheads="1"/>
          </p:cNvSpPr>
          <p:nvPr/>
        </p:nvSpPr>
        <p:spPr bwMode="auto">
          <a:xfrm>
            <a:off x="238092" y="4776156"/>
            <a:ext cx="9501254" cy="193899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  <a:tab pos="630238" algn="l"/>
              </a:tabLst>
            </a:pPr>
            <a:r>
              <a:rPr kumimoji="0" lang="th-TH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2. ไม่ได้รายงานการแก้ไขปัญหา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  <a:tab pos="630238" algn="l"/>
              </a:tabLst>
            </a:pPr>
            <a:r>
              <a:rPr kumimoji="0" lang="th-TH" sz="4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สาเหตุ</a:t>
            </a:r>
            <a:r>
              <a:rPr kumimoji="0" lang="th-TH" sz="4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จาก ทีมเฉพาะกำกับติดตามการการแก้ไขปัญหา               ไม่ครอบคลุม </a:t>
            </a:r>
            <a:endParaRPr kumimoji="0" lang="th-TH" sz="4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" name="ลูกศรลง 6"/>
          <p:cNvSpPr/>
          <p:nvPr/>
        </p:nvSpPr>
        <p:spPr>
          <a:xfrm>
            <a:off x="4667248" y="2714620"/>
            <a:ext cx="571504" cy="571504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2278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ดาว 24 แฉก 6"/>
          <p:cNvSpPr/>
          <p:nvPr/>
        </p:nvSpPr>
        <p:spPr>
          <a:xfrm>
            <a:off x="238092" y="2071678"/>
            <a:ext cx="9501254" cy="4572032"/>
          </a:xfrm>
          <a:prstGeom prst="star2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1" algn="ctr" defTabSz="914400" fontAlgn="base">
              <a:spcBef>
                <a:spcPct val="0"/>
              </a:spcBef>
              <a:spcAft>
                <a:spcPct val="0"/>
              </a:spcAft>
              <a:tabLst>
                <a:tab pos="269875" algn="l"/>
                <a:tab pos="630238" algn="l"/>
              </a:tabLst>
            </a:pPr>
            <a:r>
              <a:rPr lang="th-TH" sz="4400" b="1" dirty="0"/>
              <a:t>ระบบข้อมูลการจัดการ      ความเสี่ยงมีคุณภาพ     สามารถนำข้อมูลไปใช้         ในการดำเนินงานจัดการ   ความเสี่ยงได้</a:t>
            </a:r>
            <a:endParaRPr lang="th-TH" sz="44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66918" y="214290"/>
            <a:ext cx="578647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800" b="1" dirty="0">
                <a:solidFill>
                  <a:schemeClr val="bg1"/>
                </a:solidFill>
              </a:rPr>
              <a:t>เป้าหมาย</a:t>
            </a:r>
          </a:p>
        </p:txBody>
      </p:sp>
    </p:spTree>
    <p:extLst>
      <p:ext uri="{BB962C8B-B14F-4D97-AF65-F5344CB8AC3E}">
        <p14:creationId xmlns:p14="http://schemas.microsoft.com/office/powerpoint/2010/main" val="58630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66655" y="1588731"/>
            <a:ext cx="9572692" cy="1754326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269875" algn="l"/>
                <a:tab pos="630238" algn="l"/>
              </a:tabLst>
            </a:pPr>
            <a:r>
              <a:rPr kumimoji="0" lang="th-TH" sz="3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 จัดทำทะเบียนบันทึกข้อมูลให้ครอบคลุมและสะดวกต่อการแจงนับ     ใน 1 เรื่อง (</a:t>
            </a:r>
            <a:r>
              <a:rPr kumimoji="0" lang="en-US" sz="3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One record</a:t>
            </a:r>
            <a:r>
              <a:rPr kumimoji="0" lang="th-TH" sz="3600" b="1" i="0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) จนครบขั้นตอนตั้งแต่หน่วยงานรายงานเข้ามา จนการแก้ไขปัญหาสิ้นสุด</a:t>
            </a:r>
            <a:endParaRPr kumimoji="0" lang="th-TH" sz="3600" b="1" i="0" u="none" strike="noStrike" cap="none" normalizeH="0" baseline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344" t="20833" r="4492" b="17708"/>
          <a:stretch>
            <a:fillRect/>
          </a:stretch>
        </p:blipFill>
        <p:spPr bwMode="auto">
          <a:xfrm>
            <a:off x="142877" y="3357562"/>
            <a:ext cx="9667907" cy="338618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ชื่อเรื่อง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11265" name="วงรี 6"/>
          <p:cNvSpPr>
            <a:spLocks noChangeArrowheads="1"/>
          </p:cNvSpPr>
          <p:nvPr/>
        </p:nvSpPr>
        <p:spPr bwMode="auto">
          <a:xfrm>
            <a:off x="1523976" y="357166"/>
            <a:ext cx="7143800" cy="107157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5400" b="1" i="0" u="none" strike="noStrike" cap="none" normalizeH="0" baseline="0" dirty="0">
                <a:ln>
                  <a:noFill/>
                </a:ln>
                <a:effectLst/>
                <a:latin typeface="Cordia New" pitchFamily="34" charset="-34"/>
                <a:ea typeface="Angsana New" pitchFamily="18" charset="-34"/>
                <a:cs typeface="Cordia New" pitchFamily="34" charset="-34"/>
              </a:rPr>
              <a:t>กิจกรรมพัฒนา</a:t>
            </a:r>
            <a:endParaRPr kumimoji="0" lang="th-TH" sz="88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8630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38092" y="2000240"/>
            <a:ext cx="9432478" cy="132343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4000" b="1" dirty="0">
                <a:solidFill>
                  <a:schemeClr val="accent1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2. กำหนดเวลาในการกำกับติดตาม(</a:t>
            </a: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Time line</a:t>
            </a:r>
            <a:r>
              <a:rPr lang="th-TH" sz="4000" b="1" dirty="0">
                <a:solidFill>
                  <a:schemeClr val="accent1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)ระหว่างศูนย์คุณภาพกับเลขาฯคกก.</a:t>
            </a: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RM </a:t>
            </a:r>
            <a:r>
              <a:rPr lang="th-TH" sz="4000" b="1" dirty="0">
                <a:solidFill>
                  <a:schemeClr val="accent1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โดยยึดกรอบแนวทาง</a:t>
            </a:r>
            <a:r>
              <a:rPr lang="en-US" sz="4000" b="1" dirty="0">
                <a:solidFill>
                  <a:schemeClr val="accent1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RM </a:t>
            </a:r>
            <a:r>
              <a:rPr lang="th-TH" sz="4000" b="1" dirty="0">
                <a:solidFill>
                  <a:schemeClr val="accent1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ของรพ.</a:t>
            </a: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1887918"/>
              </p:ext>
            </p:extLst>
          </p:nvPr>
        </p:nvGraphicFramePr>
        <p:xfrm>
          <a:off x="200472" y="3501008"/>
          <a:ext cx="9505056" cy="3224218"/>
        </p:xfrm>
        <a:graphic>
          <a:graphicData uri="http://schemas.openxmlformats.org/drawingml/2006/table">
            <a:tbl>
              <a:tblPr/>
              <a:tblGrid>
                <a:gridCol w="1368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49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73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73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073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8581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ระดับ</a:t>
                      </a:r>
                      <a:endParaRPr lang="en-US" sz="2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โปรแกรมแก้ไขส่งศูนย์ฯ</a:t>
                      </a:r>
                      <a:endParaRPr lang="en-US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เวลาที่กำหนด</a:t>
                      </a:r>
                      <a:endParaRPr lang="en-US" sz="2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581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ศูนย์ฯส่งให้เลขาฯ</a:t>
                      </a:r>
                      <a:r>
                        <a:rPr lang="en-US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RM</a:t>
                      </a:r>
                      <a:endParaRPr lang="en-US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เลขาฯ</a:t>
                      </a:r>
                      <a:r>
                        <a:rPr lang="en-US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RM</a:t>
                      </a:r>
                      <a:r>
                        <a:rPr lang="th-TH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ส่งคืนศูนย์ฯ</a:t>
                      </a:r>
                      <a:endParaRPr lang="en-US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ศูนย์ฯส่งให้โปรแกรม</a:t>
                      </a:r>
                      <a:endParaRPr lang="en-US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1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en-US" sz="32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A-D</a:t>
                      </a:r>
                      <a:endParaRPr lang="en-US" sz="2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ภายใน 1 เดือน</a:t>
                      </a:r>
                      <a:endParaRPr lang="en-US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ภายใน 3 วัน</a:t>
                      </a:r>
                      <a:endParaRPr lang="en-US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ภายใน 3 วัน</a:t>
                      </a:r>
                      <a:endParaRPr lang="en-US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ภายใน 3 วัน</a:t>
                      </a:r>
                      <a:endParaRPr lang="en-US" sz="2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94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en-US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E-F</a:t>
                      </a:r>
                      <a:endParaRPr lang="en-US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ภายใน 2 สัปดาห์</a:t>
                      </a:r>
                      <a:endParaRPr lang="en-US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ภายใน 2 วัน</a:t>
                      </a:r>
                      <a:endParaRPr lang="en-US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ภายใน 2 วัน</a:t>
                      </a:r>
                      <a:endParaRPr lang="en-US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ภายใน 2 วัน</a:t>
                      </a:r>
                      <a:endParaRPr lang="en-US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16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en-US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G-I+SE</a:t>
                      </a:r>
                      <a:endParaRPr lang="en-US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ภายใน 7 วัน</a:t>
                      </a:r>
                      <a:endParaRPr lang="en-US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ภายใน 1 วัน</a:t>
                      </a:r>
                      <a:endParaRPr lang="en-US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ภายใน 1 วัน</a:t>
                      </a:r>
                      <a:endParaRPr lang="en-US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270510" algn="l"/>
                          <a:tab pos="630555" algn="l"/>
                        </a:tabLst>
                      </a:pPr>
                      <a:r>
                        <a:rPr lang="th-TH" sz="32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ภายใน 1 วัน</a:t>
                      </a:r>
                      <a:endParaRPr lang="en-US" sz="2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5399" marR="6539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วงรี 6"/>
          <p:cNvSpPr>
            <a:spLocks noChangeArrowheads="1"/>
          </p:cNvSpPr>
          <p:nvPr/>
        </p:nvSpPr>
        <p:spPr bwMode="auto">
          <a:xfrm>
            <a:off x="1452538" y="357166"/>
            <a:ext cx="7143800" cy="107157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5400" b="1" i="0" u="none" strike="noStrike" cap="none" normalizeH="0" baseline="0" dirty="0">
                <a:ln>
                  <a:noFill/>
                </a:ln>
                <a:effectLst/>
                <a:latin typeface="Cordia New" pitchFamily="34" charset="-34"/>
                <a:ea typeface="Angsana New" pitchFamily="18" charset="-34"/>
                <a:cs typeface="Cordia New" pitchFamily="34" charset="-34"/>
              </a:rPr>
              <a:t>กิจกรรมพัฒนา</a:t>
            </a:r>
            <a:endParaRPr kumimoji="0" lang="th-TH" sz="88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2287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738818" y="2878953"/>
            <a:ext cx="3929090" cy="341632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69875" algn="l"/>
                <a:tab pos="630238" algn="l"/>
              </a:tabLst>
            </a:pPr>
            <a:r>
              <a:rPr kumimoji="0" lang="th-TH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3. ติดตามการแก้ไขปัญหาจากทีมเฉพาะที่รับผิดชอบโปรแกรมในที่ประชุมคณะกรรมการพัฒนาคุณภาพโรงพยาบาล(</a:t>
            </a:r>
            <a:r>
              <a:rPr kumimoji="0" 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QMR</a:t>
            </a:r>
            <a:r>
              <a:rPr kumimoji="0" lang="th-TH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)</a:t>
            </a:r>
            <a:endParaRPr kumimoji="0" lang="th-TH" sz="3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8194" name="Picture 2" descr="https://scontent.fbkk10-1.fna.fbcdn.net/t31.0-8/13063127_1131647266874830_4877414249785782648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1194"/>
            <a:ext cx="5453066" cy="4876806"/>
          </a:xfrm>
          <a:prstGeom prst="rect">
            <a:avLst/>
          </a:prstGeom>
          <a:noFill/>
        </p:spPr>
      </p:pic>
      <p:sp>
        <p:nvSpPr>
          <p:cNvPr id="6" name="วงรี 6"/>
          <p:cNvSpPr>
            <a:spLocks noChangeArrowheads="1"/>
          </p:cNvSpPr>
          <p:nvPr/>
        </p:nvSpPr>
        <p:spPr bwMode="auto">
          <a:xfrm>
            <a:off x="1452538" y="357166"/>
            <a:ext cx="7143800" cy="10715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5400" b="1" i="0" u="none" strike="noStrike" cap="none" normalizeH="0" baseline="0" dirty="0">
                <a:ln>
                  <a:noFill/>
                </a:ln>
                <a:effectLst/>
                <a:latin typeface="Cordia New" pitchFamily="34" charset="-34"/>
                <a:ea typeface="Angsana New" pitchFamily="18" charset="-34"/>
                <a:cs typeface="Cordia New" pitchFamily="34" charset="-34"/>
              </a:rPr>
              <a:t>กิจกรรมพัฒนา</a:t>
            </a:r>
            <a:endParaRPr kumimoji="0" lang="th-TH" sz="88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930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38092" y="1905006"/>
            <a:ext cx="4857784" cy="452431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69875" algn="l"/>
                <a:tab pos="630238" algn="l"/>
              </a:tabLst>
            </a:pPr>
            <a:r>
              <a:rPr kumimoji="0" lang="th-TH" sz="3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4. สรุปปัญหาการดำเนินงาน     รอบ 9 เดือน ให้คณะกรรมการพัฒนาคุณภาพโรงพยาบาล(</a:t>
            </a:r>
            <a:r>
              <a:rPr kumimoji="0" lang="en-US" sz="3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QMR</a:t>
            </a:r>
            <a:r>
              <a:rPr kumimoji="0" lang="th-TH" sz="3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) และคณะกรรมการบริหาร       ความเสี่ยง(</a:t>
            </a:r>
            <a:r>
              <a:rPr kumimoji="0" lang="en-US" sz="3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RM</a:t>
            </a:r>
            <a:r>
              <a:rPr kumimoji="0" lang="th-TH" sz="3600" b="1" i="0" u="none" strike="noStrike" cap="none" normalizeH="0" baseline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) ได้รับทราบข้อมูลและให้ข้อเสนอแนะรวมทั้ง           มีการทบทวนแนวทางการรายงานความเสี่ยง/อุบัติการณ์</a:t>
            </a:r>
            <a:endParaRPr kumimoji="0" lang="th-TH" sz="3600" b="1" i="0" u="none" strike="noStrike" cap="none" normalizeH="0" baseline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" name="วงรี 6"/>
          <p:cNvSpPr>
            <a:spLocks noChangeArrowheads="1"/>
          </p:cNvSpPr>
          <p:nvPr/>
        </p:nvSpPr>
        <p:spPr bwMode="auto">
          <a:xfrm>
            <a:off x="1452538" y="357166"/>
            <a:ext cx="7143800" cy="1071570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5400" b="1" i="0" u="none" strike="noStrike" cap="none" normalizeH="0" baseline="0" dirty="0">
                <a:ln>
                  <a:noFill/>
                </a:ln>
                <a:effectLst/>
                <a:latin typeface="Cordia New" pitchFamily="34" charset="-34"/>
                <a:ea typeface="Angsana New" pitchFamily="18" charset="-34"/>
                <a:cs typeface="Cordia New" pitchFamily="34" charset="-34"/>
              </a:rPr>
              <a:t>กิจกรรมพัฒนา</a:t>
            </a:r>
            <a:endParaRPr kumimoji="0" lang="th-TH" sz="8800" b="0" i="0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ngsana New" pitchFamily="18" charset="-34"/>
            </a:endParaRPr>
          </a:p>
        </p:txBody>
      </p:sp>
      <p:pic>
        <p:nvPicPr>
          <p:cNvPr id="7" name="รูปภาพ 6" descr="https://scontent.fbkk10-1.fna.fbcdn.net/t31.0-8/12671975_1118662454839978_4274726839674160023_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5877" y="3000372"/>
            <a:ext cx="4810124" cy="27984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930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452406" y="1928802"/>
            <a:ext cx="9001188" cy="212365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4400" b="1" dirty="0">
                <a:latin typeface="Angsana New" pitchFamily="18" charset="-34"/>
                <a:cs typeface="Angsana New" pitchFamily="18" charset="-34"/>
              </a:rPr>
              <a:t>ลดขั้นตอนในการแจ้งข้อมูลอุบัติการณ์กลับไปยังโปรแกรม ที่เกี่ยวข้อง เหลือ 3 ขั้นตอน โดยให้ศูนย์คุณภาพและ เลขาฯคกก.</a:t>
            </a:r>
            <a:r>
              <a:rPr lang="en-US" sz="4400" b="1" dirty="0">
                <a:latin typeface="Angsana New" pitchFamily="18" charset="-34"/>
                <a:cs typeface="Angsana New" pitchFamily="18" charset="-34"/>
              </a:rPr>
              <a:t>RM</a:t>
            </a:r>
            <a:r>
              <a:rPr lang="th-TH" sz="4400" b="1" dirty="0">
                <a:latin typeface="Angsana New" pitchFamily="18" charset="-34"/>
                <a:cs typeface="Angsana New" pitchFamily="18" charset="-34"/>
              </a:rPr>
              <a:t>อยู่จุดเดียวกัน </a:t>
            </a: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 l="22851" t="44792" r="27930" b="43750"/>
          <a:stretch>
            <a:fillRect/>
          </a:stretch>
        </p:blipFill>
        <p:spPr bwMode="auto">
          <a:xfrm>
            <a:off x="166654" y="4643446"/>
            <a:ext cx="9501254" cy="2000264"/>
          </a:xfrm>
          <a:prstGeom prst="rect">
            <a:avLst/>
          </a:prstGeom>
          <a:noFill/>
          <a:ln w="9525">
            <a:solidFill>
              <a:schemeClr val="accent4">
                <a:lumMod val="5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7" name="Ribbon ขึ้น 6"/>
          <p:cNvSpPr/>
          <p:nvPr/>
        </p:nvSpPr>
        <p:spPr>
          <a:xfrm>
            <a:off x="452406" y="71414"/>
            <a:ext cx="9072626" cy="1500198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latin typeface="Angsana New" pitchFamily="18" charset="-34"/>
                <a:cs typeface="Angsana New" pitchFamily="18" charset="-34"/>
              </a:rPr>
              <a:t>การวัดผลและ                         ผลการเปลี่ยนแปลง </a:t>
            </a:r>
            <a:endParaRPr lang="th-TH" sz="4000" b="1" dirty="0"/>
          </a:p>
        </p:txBody>
      </p:sp>
      <p:sp>
        <p:nvSpPr>
          <p:cNvPr id="8" name="ลูกศรลง 7"/>
          <p:cNvSpPr/>
          <p:nvPr/>
        </p:nvSpPr>
        <p:spPr>
          <a:xfrm>
            <a:off x="4524372" y="4071942"/>
            <a:ext cx="571504" cy="571504"/>
          </a:xfrm>
          <a:prstGeom prst="down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9673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ลูกศรลง 7"/>
          <p:cNvSpPr/>
          <p:nvPr/>
        </p:nvSpPr>
        <p:spPr>
          <a:xfrm>
            <a:off x="4524372" y="2214554"/>
            <a:ext cx="571504" cy="571504"/>
          </a:xfrm>
          <a:prstGeom prst="down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309530" y="1474761"/>
            <a:ext cx="9429816" cy="95410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800" b="1" dirty="0">
                <a:latin typeface="Angsana New" pitchFamily="18" charset="-34"/>
                <a:cs typeface="Angsana New" pitchFamily="18" charset="-34"/>
              </a:rPr>
              <a:t>มีระบบข้อมูลความเสี่ยงและอุบัติการณ์ที่มีคุณภาพ ซึ่งสามารถแสดงข้อมูลการรายงานความเสี่ยง/อุบัติการณ์จากหน่วยงานต่างๆ และมีการรายงานการแก้ไขปัญหาจากทีมเฉพาะ</a:t>
            </a: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5758155"/>
              </p:ext>
            </p:extLst>
          </p:nvPr>
        </p:nvGraphicFramePr>
        <p:xfrm>
          <a:off x="95216" y="2780928"/>
          <a:ext cx="9644131" cy="3980064"/>
        </p:xfrm>
        <a:graphic>
          <a:graphicData uri="http://schemas.openxmlformats.org/drawingml/2006/table">
            <a:tbl>
              <a:tblPr/>
              <a:tblGrid>
                <a:gridCol w="36741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1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1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1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16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34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3241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โปรแกรม</a:t>
                      </a:r>
                      <a:r>
                        <a:rPr lang="th-TH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ความเสี่ยง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รวมทั้งปี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41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รวมทั้งหมด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0144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รับรายงาน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ส่งทีมเฉพาะ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แก้ไขเบื้องต้นแล้ว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รายงานผลการดำเนินการ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ร้อยละการรายงาน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418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1. ความปลอดภัยผู้ป่วย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572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572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542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0.35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2418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2. สิทธิและจริยธรรมองค์กร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69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69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0.00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3. สิ่งแวดล้อมอาชีวอนามัยและเครื่องมืออุปกรณ์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106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106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82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0.00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418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4. การป้องกันและควบคุมการติดเชื้อ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0.00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2418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5. เทคโนโลยีและสารสนเทศ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269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269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153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0.00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2418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6. ความคลาดเคลื่อนทางยา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235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235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234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90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38.30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2418">
                <a:tc>
                  <a:txBody>
                    <a:bodyPr/>
                    <a:lstStyle/>
                    <a:p>
                      <a:pPr algn="l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7. การบริหารจัดการ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153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153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88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0.00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41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รวมด้าน </a:t>
                      </a:r>
                      <a:r>
                        <a:rPr lang="en-US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Clinic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823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823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786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92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11.18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241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รวมด้าน </a:t>
                      </a:r>
                      <a:r>
                        <a:rPr lang="en-US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Non Clinic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597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597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356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0.00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41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รวมทั้งหมด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1420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1420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1142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92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6.48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241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ร้อยละ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100.00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80.42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6.48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7" name="Ribbon ขึ้น 6"/>
          <p:cNvSpPr/>
          <p:nvPr/>
        </p:nvSpPr>
        <p:spPr>
          <a:xfrm>
            <a:off x="452406" y="71414"/>
            <a:ext cx="9072626" cy="1285884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latin typeface="Angsana New" pitchFamily="18" charset="-34"/>
                <a:cs typeface="Angsana New" pitchFamily="18" charset="-34"/>
              </a:rPr>
              <a:t>การวัดผลและผลการเปลี่ยนแปลง </a:t>
            </a:r>
            <a:endParaRPr lang="th-TH" sz="3600" b="1" dirty="0"/>
          </a:p>
        </p:txBody>
      </p:sp>
    </p:spTree>
    <p:extLst>
      <p:ext uri="{BB962C8B-B14F-4D97-AF65-F5344CB8AC3E}">
        <p14:creationId xmlns:p14="http://schemas.microsoft.com/office/powerpoint/2010/main" val="164471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แผนภูมิ 3"/>
          <p:cNvGraphicFramePr/>
          <p:nvPr>
            <p:extLst>
              <p:ext uri="{D42A27DB-BD31-4B8C-83A1-F6EECF244321}">
                <p14:modId xmlns:p14="http://schemas.microsoft.com/office/powerpoint/2010/main" val="3325474339"/>
              </p:ext>
            </p:extLst>
          </p:nvPr>
        </p:nvGraphicFramePr>
        <p:xfrm>
          <a:off x="238092" y="2791499"/>
          <a:ext cx="9429816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สี่เหลี่ยมผืนผ้า 4"/>
          <p:cNvSpPr/>
          <p:nvPr/>
        </p:nvSpPr>
        <p:spPr>
          <a:xfrm>
            <a:off x="2313831" y="2204864"/>
            <a:ext cx="5027338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th-TH" sz="3200" b="1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ร้อยละอุบัติการณ์ความเสี่ยงที่ได้รับรายงาน </a:t>
            </a:r>
            <a:endParaRPr lang="th-TH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Ribbon ขึ้น 6"/>
          <p:cNvSpPr/>
          <p:nvPr/>
        </p:nvSpPr>
        <p:spPr>
          <a:xfrm>
            <a:off x="452406" y="71414"/>
            <a:ext cx="9072626" cy="1285884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latin typeface="Angsana New" pitchFamily="18" charset="-34"/>
                <a:cs typeface="Angsana New" pitchFamily="18" charset="-34"/>
              </a:rPr>
              <a:t>การวัดผลและผลการเปลี่ยนแปลง </a:t>
            </a:r>
            <a:endParaRPr lang="th-TH" sz="3600" b="1" dirty="0"/>
          </a:p>
        </p:txBody>
      </p:sp>
    </p:spTree>
    <p:extLst>
      <p:ext uri="{BB962C8B-B14F-4D97-AF65-F5344CB8AC3E}">
        <p14:creationId xmlns:p14="http://schemas.microsoft.com/office/powerpoint/2010/main" val="33529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ลูกศรลง 6"/>
          <p:cNvSpPr/>
          <p:nvPr/>
        </p:nvSpPr>
        <p:spPr>
          <a:xfrm>
            <a:off x="4310058" y="3286124"/>
            <a:ext cx="936104" cy="1008112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แผนผังลําดับงาน: การตัดสินใจ 5"/>
          <p:cNvSpPr/>
          <p:nvPr/>
        </p:nvSpPr>
        <p:spPr>
          <a:xfrm>
            <a:off x="738158" y="285728"/>
            <a:ext cx="8429684" cy="1214446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>
                <a:latin typeface="Angsana New" pitchFamily="18" charset="-34"/>
                <a:cs typeface="Angsana New" pitchFamily="18" charset="-34"/>
              </a:rPr>
              <a:t>บทเรียนที่ได้รับ </a:t>
            </a:r>
            <a:endParaRPr lang="th-TH" sz="5400" b="1" dirty="0"/>
          </a:p>
        </p:txBody>
      </p:sp>
      <p:sp>
        <p:nvSpPr>
          <p:cNvPr id="8" name="สี่เหลี่ยมมุมเว้า 7"/>
          <p:cNvSpPr/>
          <p:nvPr/>
        </p:nvSpPr>
        <p:spPr>
          <a:xfrm>
            <a:off x="738158" y="1714488"/>
            <a:ext cx="8143932" cy="1571636"/>
          </a:xfrm>
          <a:prstGeom prst="plaqu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lvl="1" defTabSz="914400" fontAlgn="base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</a:pPr>
            <a:r>
              <a:rPr lang="th-TH" sz="3200" b="1" dirty="0">
                <a:solidFill>
                  <a:schemeClr val="tx1"/>
                </a:solidFill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1. ผู้รับผิดชอบศูนย์คุณภาพไม่ได้เป็นบุคลากรกรที่มีความรู้      ด้านการแพทย์และการพยาบาลโดยตรงทำให้อาจจะมี      ความคลาดเคลื่อนในการบันทึกข้อมูลการรายงานความเสี่ยง</a:t>
            </a:r>
            <a:endParaRPr lang="th-TH" sz="48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0" name="วงรี 9"/>
          <p:cNvSpPr/>
          <p:nvPr/>
        </p:nvSpPr>
        <p:spPr>
          <a:xfrm>
            <a:off x="452406" y="4286256"/>
            <a:ext cx="9001188" cy="214314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lvl="1" algn="ctr" defTabSz="914400" fontAlgn="base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</a:pPr>
            <a:r>
              <a:rPr lang="th-TH" sz="3200" b="1" dirty="0">
                <a:solidFill>
                  <a:schemeClr val="tx1"/>
                </a:solidFill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นำโปรแกรมการจัดการความเสี่ยงมาใช้เพื่อลด  ความคลาดเคลื่อนในการจัดการบันทึกข้อมูลและ  เพิ่มความแม่นยำในการจัดการแจงนับข้อมูลมากขึ้น</a:t>
            </a:r>
            <a:endParaRPr lang="th-TH" sz="48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7774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ลูกศรลง 6"/>
          <p:cNvSpPr/>
          <p:nvPr/>
        </p:nvSpPr>
        <p:spPr>
          <a:xfrm>
            <a:off x="4524372" y="4000504"/>
            <a:ext cx="936104" cy="1071570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หัวใจ 5"/>
          <p:cNvSpPr/>
          <p:nvPr/>
        </p:nvSpPr>
        <p:spPr>
          <a:xfrm>
            <a:off x="2738422" y="214290"/>
            <a:ext cx="3857652" cy="1643074"/>
          </a:xfrm>
          <a:prstGeom prst="hear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>
                <a:latin typeface="Angsana New" pitchFamily="18" charset="-34"/>
                <a:cs typeface="Angsana New" pitchFamily="18" charset="-34"/>
              </a:rPr>
              <a:t>บทเรียนที่ได้รับ </a:t>
            </a:r>
            <a:endParaRPr lang="th-TH" sz="4400" b="1" dirty="0"/>
          </a:p>
        </p:txBody>
      </p:sp>
      <p:sp>
        <p:nvSpPr>
          <p:cNvPr id="8" name="แผนผังลำดับงาน: ผสาน 7"/>
          <p:cNvSpPr/>
          <p:nvPr/>
        </p:nvSpPr>
        <p:spPr>
          <a:xfrm>
            <a:off x="309530" y="2071678"/>
            <a:ext cx="9286940" cy="1928826"/>
          </a:xfrm>
          <a:prstGeom prst="flowChartMerg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lvl="1" algn="ctr" defTabSz="914400" fontAlgn="base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</a:pPr>
            <a:endParaRPr lang="th-TH" sz="2800" b="1" dirty="0">
              <a:solidFill>
                <a:schemeClr val="tx1"/>
              </a:solidFill>
              <a:latin typeface="Angsana New" pitchFamily="18" charset="-34"/>
              <a:ea typeface="Times New Roman" pitchFamily="18" charset="0"/>
              <a:cs typeface="Angsana New" pitchFamily="18" charset="-34"/>
            </a:endParaRPr>
          </a:p>
          <a:p>
            <a:pPr marL="457200" lvl="1" algn="ctr" defTabSz="914400" fontAlgn="base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</a:pPr>
            <a:r>
              <a:rPr lang="th-TH" sz="2800" b="1" dirty="0">
                <a:solidFill>
                  <a:schemeClr val="tx1"/>
                </a:solidFill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2. ผู้รายงานความเสี่ยงและอุบัติการณ์     ยังขาดความชัดเจนในแนวทางการรายงาน</a:t>
            </a:r>
          </a:p>
        </p:txBody>
      </p:sp>
      <p:sp>
        <p:nvSpPr>
          <p:cNvPr id="9" name="คลื่นคู่ 8"/>
          <p:cNvSpPr/>
          <p:nvPr/>
        </p:nvSpPr>
        <p:spPr>
          <a:xfrm>
            <a:off x="309530" y="5000636"/>
            <a:ext cx="9358378" cy="1571636"/>
          </a:xfrm>
          <a:prstGeom prst="double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lvl="1" defTabSz="914400" fontAlgn="base">
              <a:spcBef>
                <a:spcPct val="0"/>
              </a:spcBef>
              <a:spcAft>
                <a:spcPct val="0"/>
              </a:spcAft>
              <a:tabLst>
                <a:tab pos="630238" algn="l"/>
              </a:tabLst>
            </a:pPr>
            <a:r>
              <a:rPr lang="th-TH" sz="3200" b="1" dirty="0">
                <a:solidFill>
                  <a:schemeClr val="tx1"/>
                </a:solidFill>
                <a:latin typeface="Angsana New" pitchFamily="18" charset="-34"/>
                <a:ea typeface="Times New Roman" pitchFamily="18" charset="0"/>
                <a:cs typeface="Angsana New" pitchFamily="18" charset="-34"/>
              </a:rPr>
              <a:t>ชี้แจงแนวทางการรายงานความเสี่ยงและอุบัติการณ์ควบคู่ไปกับการชี้แจงการ     ใช้โปรแกรมการจัดการความเสี่ยง</a:t>
            </a:r>
          </a:p>
        </p:txBody>
      </p:sp>
    </p:spTree>
    <p:extLst>
      <p:ext uri="{BB962C8B-B14F-4D97-AF65-F5344CB8AC3E}">
        <p14:creationId xmlns:p14="http://schemas.microsoft.com/office/powerpoint/2010/main" val="288832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ลูกศรลง 6"/>
          <p:cNvSpPr/>
          <p:nvPr/>
        </p:nvSpPr>
        <p:spPr>
          <a:xfrm>
            <a:off x="4595810" y="4000504"/>
            <a:ext cx="571504" cy="793798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ดาว 4 แฉก 5"/>
          <p:cNvSpPr/>
          <p:nvPr/>
        </p:nvSpPr>
        <p:spPr>
          <a:xfrm>
            <a:off x="309530" y="71414"/>
            <a:ext cx="9215502" cy="2143140"/>
          </a:xfrm>
          <a:prstGeom prst="star4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Angsana New" pitchFamily="18" charset="-34"/>
                <a:cs typeface="Angsana New" pitchFamily="18" charset="-34"/>
              </a:rPr>
              <a:t>บทเรียนที่ได้รับ</a:t>
            </a:r>
            <a:r>
              <a:rPr lang="th-TH" dirty="0">
                <a:latin typeface="Angsana New" pitchFamily="18" charset="-34"/>
                <a:cs typeface="Angsana New" pitchFamily="18" charset="-34"/>
              </a:rPr>
              <a:t> </a:t>
            </a:r>
            <a:endParaRPr lang="th-TH" dirty="0"/>
          </a:p>
        </p:txBody>
      </p:sp>
      <p:sp>
        <p:nvSpPr>
          <p:cNvPr id="12" name="แผนผังลำดับงาน: ตัวเชื่อมไปหน้าอื่น 11"/>
          <p:cNvSpPr/>
          <p:nvPr/>
        </p:nvSpPr>
        <p:spPr>
          <a:xfrm>
            <a:off x="1881166" y="2214554"/>
            <a:ext cx="5929354" cy="1785950"/>
          </a:xfrm>
          <a:prstGeom prst="flowChartOffpageConnector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3. ทีมเฉพาะรายงานการแก้ไขปัญหา        ยังไม่ครบถ้วน</a:t>
            </a:r>
          </a:p>
        </p:txBody>
      </p:sp>
      <p:sp>
        <p:nvSpPr>
          <p:cNvPr id="13" name="เมฆ 12"/>
          <p:cNvSpPr/>
          <p:nvPr/>
        </p:nvSpPr>
        <p:spPr>
          <a:xfrm>
            <a:off x="238092" y="4714884"/>
            <a:ext cx="9429816" cy="1928826"/>
          </a:xfrm>
          <a:prstGeom prst="cloud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คืนข้อมูลการรายงานความเสี่ยงและอุบัติการณ์  ในที่ประชุมคณะกรรมการพัฒนาคุณภาพโรงพยาบาล (</a:t>
            </a:r>
            <a:r>
              <a:rPr lang="en-US" sz="36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QMR</a:t>
            </a:r>
            <a:r>
              <a:rPr lang="th-TH" sz="36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9670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กลุ่ม 13"/>
          <p:cNvGrpSpPr/>
          <p:nvPr/>
        </p:nvGrpSpPr>
        <p:grpSpPr>
          <a:xfrm>
            <a:off x="1097521" y="166896"/>
            <a:ext cx="7774014" cy="5134312"/>
            <a:chOff x="1784648" y="803660"/>
            <a:chExt cx="6264696" cy="4137490"/>
          </a:xfrm>
        </p:grpSpPr>
        <p:sp>
          <p:nvSpPr>
            <p:cNvPr id="9" name="วงรี 8"/>
            <p:cNvSpPr/>
            <p:nvPr/>
          </p:nvSpPr>
          <p:spPr>
            <a:xfrm>
              <a:off x="1784648" y="803660"/>
              <a:ext cx="1800200" cy="1800200"/>
            </a:xfrm>
            <a:prstGeom prst="ellipse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" name="วงรี 9"/>
            <p:cNvSpPr/>
            <p:nvPr/>
          </p:nvSpPr>
          <p:spPr>
            <a:xfrm>
              <a:off x="1942633" y="1412776"/>
              <a:ext cx="2786255" cy="2786255"/>
            </a:xfrm>
            <a:prstGeom prst="ellipse">
              <a:avLst/>
            </a:prstGeom>
            <a:solidFill>
              <a:srgbClr val="00B050"/>
            </a:solidFill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1" name="วงรี 10"/>
            <p:cNvSpPr/>
            <p:nvPr/>
          </p:nvSpPr>
          <p:spPr>
            <a:xfrm>
              <a:off x="3872880" y="983680"/>
              <a:ext cx="1440160" cy="1440160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2" name="วงรี 11"/>
            <p:cNvSpPr/>
            <p:nvPr/>
          </p:nvSpPr>
          <p:spPr>
            <a:xfrm>
              <a:off x="3085563" y="2805903"/>
              <a:ext cx="2135247" cy="2135247"/>
            </a:xfrm>
            <a:prstGeom prst="ellipse">
              <a:avLst/>
            </a:prstGeom>
            <a:solidFill>
              <a:srgbClr val="FFFF00"/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3" name="วงรี 12"/>
            <p:cNvSpPr/>
            <p:nvPr/>
          </p:nvSpPr>
          <p:spPr>
            <a:xfrm>
              <a:off x="4376936" y="908720"/>
              <a:ext cx="3672408" cy="3672408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2338708" y="692696"/>
            <a:ext cx="5392822" cy="264687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th-TH" sz="1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ขอบคุณ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6916" y="2005097"/>
            <a:ext cx="5533887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dia New" pitchFamily="34" charset="-34"/>
                <a:cs typeface="Cordia New" pitchFamily="34" charset="-34"/>
              </a:rPr>
              <a:t>Thank you</a:t>
            </a:r>
            <a:endParaRPr lang="th-TH" sz="138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15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64" y="6147877"/>
            <a:ext cx="9673075" cy="665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4877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รูปคลื่น">
  <a:themeElements>
    <a:clrScheme name="รูปคลื่น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รูปคลื่น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รูปคลื่น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1285</TotalTime>
  <Words>784</Words>
  <Application>Microsoft Office PowerPoint</Application>
  <PresentationFormat>A4 Paper (210x297 mm)</PresentationFormat>
  <Paragraphs>182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1" baseType="lpstr">
      <vt:lpstr>Angsana New</vt:lpstr>
      <vt:lpstr>AngsanaUPC</vt:lpstr>
      <vt:lpstr>Arial</vt:lpstr>
      <vt:lpstr>Calibri</vt:lpstr>
      <vt:lpstr>Candara</vt:lpstr>
      <vt:lpstr>Cordia New</vt:lpstr>
      <vt:lpstr>KodchiangUPC</vt:lpstr>
      <vt:lpstr>Symbol</vt:lpstr>
      <vt:lpstr>TH SarabunPSK</vt:lpstr>
      <vt:lpstr>Times New Roman</vt:lpstr>
      <vt:lpstr>รูปคลื่น</vt:lpstr>
      <vt:lpstr>PowerPoint Presentation</vt:lpstr>
      <vt:lpstr>PowerPoint Presentation</vt:lpstr>
      <vt:lpstr>PowerPoint Presentation</vt:lpstr>
      <vt:lpstr>ความเป็นมา</vt:lpstr>
      <vt:lpstr>ความเป็นมา</vt:lpstr>
      <vt:lpstr>ความเป็นมา</vt:lpstr>
      <vt:lpstr>ความเป็นมา</vt:lpstr>
      <vt:lpstr>ปัญหาและสาเหตุ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User</dc:creator>
  <cp:lastModifiedBy>Administrator</cp:lastModifiedBy>
  <cp:revision>176</cp:revision>
  <cp:lastPrinted>2016-01-08T05:21:22Z</cp:lastPrinted>
  <dcterms:created xsi:type="dcterms:W3CDTF">2016-01-07T07:48:01Z</dcterms:created>
  <dcterms:modified xsi:type="dcterms:W3CDTF">2016-09-18T14:50:11Z</dcterms:modified>
</cp:coreProperties>
</file>