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71" r:id="rId4"/>
    <p:sldId id="272" r:id="rId5"/>
    <p:sldId id="273" r:id="rId6"/>
    <p:sldId id="274" r:id="rId7"/>
    <p:sldId id="263" r:id="rId8"/>
    <p:sldId id="276" r:id="rId9"/>
    <p:sldId id="278" r:id="rId10"/>
    <p:sldId id="279" r:id="rId11"/>
    <p:sldId id="280" r:id="rId12"/>
    <p:sldId id="284" r:id="rId13"/>
    <p:sldId id="283" r:id="rId14"/>
    <p:sldId id="281" r:id="rId15"/>
    <p:sldId id="282" r:id="rId16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52B78"/>
    <a:srgbClr val="5BF41E"/>
    <a:srgbClr val="8D4CD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ลักษณะ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813" autoAdjust="0"/>
  </p:normalViewPr>
  <p:slideViewPr>
    <p:cSldViewPr>
      <p:cViewPr varScale="1">
        <p:scale>
          <a:sx n="111" d="100"/>
          <a:sy n="111" d="100"/>
        </p:scale>
        <p:origin x="-1578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F293D-20BF-487A-BFA7-792ABC73B8A5}" type="datetimeFigureOut">
              <a:rPr lang="th-TH" smtClean="0"/>
              <a:pPr/>
              <a:t>19/09/59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CBBE1-314B-45E7-A14D-E54A756E973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F293D-20BF-487A-BFA7-792ABC73B8A5}" type="datetimeFigureOut">
              <a:rPr lang="th-TH" smtClean="0"/>
              <a:pPr/>
              <a:t>19/09/59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CBBE1-314B-45E7-A14D-E54A756E973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F293D-20BF-487A-BFA7-792ABC73B8A5}" type="datetimeFigureOut">
              <a:rPr lang="th-TH" smtClean="0"/>
              <a:pPr/>
              <a:t>19/09/59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CBBE1-314B-45E7-A14D-E54A756E973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F293D-20BF-487A-BFA7-792ABC73B8A5}" type="datetimeFigureOut">
              <a:rPr lang="th-TH" smtClean="0"/>
              <a:pPr/>
              <a:t>19/09/59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CBBE1-314B-45E7-A14D-E54A756E973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F293D-20BF-487A-BFA7-792ABC73B8A5}" type="datetimeFigureOut">
              <a:rPr lang="th-TH" smtClean="0"/>
              <a:pPr/>
              <a:t>19/09/59</a:t>
            </a:fld>
            <a:endParaRPr lang="th-TH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CBBE1-314B-45E7-A14D-E54A756E973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F293D-20BF-487A-BFA7-792ABC73B8A5}" type="datetimeFigureOut">
              <a:rPr lang="th-TH" smtClean="0"/>
              <a:pPr/>
              <a:t>19/09/59</a:t>
            </a:fld>
            <a:endParaRPr lang="th-TH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CBBE1-314B-45E7-A14D-E54A756E973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F293D-20BF-487A-BFA7-792ABC73B8A5}" type="datetimeFigureOut">
              <a:rPr lang="th-TH" smtClean="0"/>
              <a:pPr/>
              <a:t>19/09/59</a:t>
            </a:fld>
            <a:endParaRPr lang="th-TH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CBBE1-314B-45E7-A14D-E54A756E973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F293D-20BF-487A-BFA7-792ABC73B8A5}" type="datetimeFigureOut">
              <a:rPr lang="th-TH" smtClean="0"/>
              <a:pPr/>
              <a:t>19/09/59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CBBE1-314B-45E7-A14D-E54A756E973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F293D-20BF-487A-BFA7-792ABC73B8A5}" type="datetimeFigureOut">
              <a:rPr lang="th-TH" smtClean="0"/>
              <a:pPr/>
              <a:t>19/09/59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CBBE1-314B-45E7-A14D-E54A756E973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F293D-20BF-487A-BFA7-792ABC73B8A5}" type="datetimeFigureOut">
              <a:rPr lang="th-TH" smtClean="0"/>
              <a:pPr/>
              <a:t>19/09/59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CBBE1-314B-45E7-A14D-E54A756E973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F293D-20BF-487A-BFA7-792ABC73B8A5}" type="datetimeFigureOut">
              <a:rPr lang="th-TH" smtClean="0"/>
              <a:pPr/>
              <a:t>19/09/59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CBBE1-314B-45E7-A14D-E54A756E973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5F293D-20BF-487A-BFA7-792ABC73B8A5}" type="datetimeFigureOut">
              <a:rPr lang="th-TH" smtClean="0"/>
              <a:pPr/>
              <a:t>19/09/59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DCBBE1-314B-45E7-A14D-E54A756E973C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1.png"/><Relationship Id="rId7" Type="http://schemas.openxmlformats.org/officeDocument/2006/relationships/image" Target="../media/image9.e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1428728" y="2857496"/>
            <a:ext cx="641586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 smtClean="0">
                <a:latin typeface="TH SarabunPSK" pitchFamily="34" charset="-34"/>
                <a:cs typeface="TH SarabunPSK" pitchFamily="34" charset="-34"/>
              </a:rPr>
              <a:t>พัฒนาโดย</a:t>
            </a:r>
            <a:r>
              <a:rPr lang="en-US" sz="3600" b="1" dirty="0" smtClean="0">
                <a:latin typeface="TH SarabunPSK" pitchFamily="34" charset="-34"/>
                <a:cs typeface="TH SarabunPSK" pitchFamily="34" charset="-34"/>
              </a:rPr>
              <a:t> : </a:t>
            </a:r>
            <a:r>
              <a:rPr lang="th-TH" sz="3600" b="1" dirty="0" smtClean="0">
                <a:latin typeface="TH SarabunPSK" pitchFamily="34" charset="-34"/>
                <a:cs typeface="TH SarabunPSK" pitchFamily="34" charset="-34"/>
              </a:rPr>
              <a:t>ทีมสารสนเทศโรงพยาบาล</a:t>
            </a:r>
            <a:r>
              <a:rPr lang="th-TH" sz="3600" b="1" dirty="0">
                <a:latin typeface="TH SarabunPSK" pitchFamily="34" charset="-34"/>
                <a:cs typeface="TH SarabunPSK" pitchFamily="34" charset="-34"/>
              </a:rPr>
              <a:t>สาม</a:t>
            </a:r>
            <a:r>
              <a:rPr lang="th-TH" sz="3600" b="1" dirty="0" smtClean="0">
                <a:latin typeface="TH SarabunPSK" pitchFamily="34" charset="-34"/>
                <a:cs typeface="TH SarabunPSK" pitchFamily="34" charset="-34"/>
              </a:rPr>
              <a:t>ง่าม</a:t>
            </a:r>
            <a:r>
              <a:rPr lang="th-TH" sz="7200" b="1" dirty="0" smtClean="0">
                <a:solidFill>
                  <a:srgbClr val="00B050"/>
                </a:solidFill>
                <a:latin typeface="TH SarabunPSK" pitchFamily="34" charset="-34"/>
                <a:cs typeface="TH SarabunPSK" pitchFamily="34" charset="-34"/>
              </a:rPr>
              <a:t>(</a:t>
            </a:r>
            <a:r>
              <a:rPr lang="en-US" sz="72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I</a:t>
            </a:r>
            <a:r>
              <a:rPr lang="en-US" sz="7200" b="1" dirty="0" smtClean="0">
                <a:solidFill>
                  <a:srgbClr val="00B050"/>
                </a:solidFill>
                <a:latin typeface="TH SarabunPSK" pitchFamily="34" charset="-34"/>
                <a:cs typeface="TH SarabunPSK" pitchFamily="34" charset="-34"/>
              </a:rPr>
              <a:t>M</a:t>
            </a:r>
            <a:r>
              <a:rPr lang="th-TH" sz="7200" b="1" dirty="0" smtClean="0">
                <a:solidFill>
                  <a:srgbClr val="00B050"/>
                </a:solidFill>
                <a:latin typeface="TH SarabunPSK" pitchFamily="34" charset="-34"/>
                <a:cs typeface="TH SarabunPSK" pitchFamily="34" charset="-34"/>
              </a:rPr>
              <a:t>)</a:t>
            </a:r>
            <a:endParaRPr lang="th-TH" sz="3600" b="1" dirty="0">
              <a:solidFill>
                <a:srgbClr val="00B05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10" name="รูปภาพ 9" descr="0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14488"/>
            <a:ext cx="9144000" cy="1018903"/>
          </a:xfrm>
          <a:prstGeom prst="rect">
            <a:avLst/>
          </a:prstGeom>
        </p:spPr>
      </p:pic>
      <p:pic>
        <p:nvPicPr>
          <p:cNvPr id="11" name="รูปภาพ 10" descr="151.jpg"/>
          <p:cNvPicPr>
            <a:picLocks noChangeAspect="1"/>
          </p:cNvPicPr>
          <p:nvPr/>
        </p:nvPicPr>
        <p:blipFill>
          <a:blip r:embed="rId3"/>
          <a:srcRect t="26250" b="18750"/>
          <a:stretch>
            <a:fillRect/>
          </a:stretch>
        </p:blipFill>
        <p:spPr>
          <a:xfrm>
            <a:off x="0" y="3429000"/>
            <a:ext cx="2965018" cy="3143272"/>
          </a:xfrm>
          <a:prstGeom prst="rect">
            <a:avLst/>
          </a:prstGeom>
        </p:spPr>
      </p:pic>
      <p:pic>
        <p:nvPicPr>
          <p:cNvPr id="14" name="รูปภาพ 13" descr="02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43372" y="6357958"/>
            <a:ext cx="5000660" cy="500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3641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รูปภาพ 6" descr="151.jpg"/>
          <p:cNvPicPr>
            <a:picLocks noChangeAspect="1"/>
          </p:cNvPicPr>
          <p:nvPr/>
        </p:nvPicPr>
        <p:blipFill>
          <a:blip r:embed="rId2"/>
          <a:srcRect t="26250" b="18750"/>
          <a:stretch>
            <a:fillRect/>
          </a:stretch>
        </p:blipFill>
        <p:spPr>
          <a:xfrm>
            <a:off x="0" y="3429000"/>
            <a:ext cx="2965018" cy="314327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142976" y="1000108"/>
            <a:ext cx="7657256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th-TH" sz="6600" b="1" dirty="0">
                <a:latin typeface="TH SarabunPSK" pitchFamily="34" charset="-34"/>
                <a:cs typeface="TH SarabunPSK" pitchFamily="34" charset="-34"/>
              </a:rPr>
              <a:t>เป้าหมาย </a:t>
            </a:r>
            <a:r>
              <a:rPr lang="en-US" sz="6600" b="1" dirty="0" smtClean="0">
                <a:latin typeface="TH SarabunPSK" pitchFamily="34" charset="-34"/>
                <a:cs typeface="TH SarabunPSK" pitchFamily="34" charset="-34"/>
              </a:rPr>
              <a:t>:</a:t>
            </a:r>
            <a:r>
              <a:rPr lang="th-TH" sz="6600" dirty="0" smtClean="0"/>
              <a:t>ให้บริการข้อมูลด้านสารสนเทศทุกระดับได้อย่างมีประสิทธิภาพ รวดเร็ว พร้อมใช้งาน</a:t>
            </a:r>
            <a:endParaRPr lang="en-US" sz="6600" dirty="0"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5" name="รูปภาพ 4" descr="0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"/>
            <a:ext cx="5286380" cy="642918"/>
          </a:xfrm>
          <a:prstGeom prst="rect">
            <a:avLst/>
          </a:prstGeom>
        </p:spPr>
      </p:pic>
      <p:pic>
        <p:nvPicPr>
          <p:cNvPr id="6" name="รูปภาพ 5" descr="02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43372" y="6357958"/>
            <a:ext cx="5000660" cy="500066"/>
          </a:xfrm>
          <a:prstGeom prst="rect">
            <a:avLst/>
          </a:prstGeom>
        </p:spPr>
      </p:pic>
      <p:pic>
        <p:nvPicPr>
          <p:cNvPr id="8" name="รูปภาพ 7" descr="Health_Care_Medical_029-512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86380" y="214290"/>
            <a:ext cx="3857620" cy="285728"/>
          </a:xfrm>
          <a:prstGeom prst="rect">
            <a:avLst/>
          </a:prstGeom>
        </p:spPr>
      </p:pic>
      <p:pic>
        <p:nvPicPr>
          <p:cNvPr id="17" name="รูปภาพ 16" descr="Medical-Tours-Costa-Rica-Medical-Tourism-Group.png"/>
          <p:cNvPicPr>
            <a:picLocks noChangeAspect="1"/>
          </p:cNvPicPr>
          <p:nvPr/>
        </p:nvPicPr>
        <p:blipFill>
          <a:blip r:embed="rId6" cstate="print"/>
          <a:srcRect t="-24998" r="41936" b="-24990"/>
          <a:stretch>
            <a:fillRect/>
          </a:stretch>
        </p:blipFill>
        <p:spPr>
          <a:xfrm>
            <a:off x="0" y="6429372"/>
            <a:ext cx="4214810" cy="428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2522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รูปภาพ 4" descr="151.jpg"/>
          <p:cNvPicPr>
            <a:picLocks noChangeAspect="1"/>
          </p:cNvPicPr>
          <p:nvPr/>
        </p:nvPicPr>
        <p:blipFill>
          <a:blip r:embed="rId2"/>
          <a:srcRect t="26250" b="18750"/>
          <a:stretch>
            <a:fillRect/>
          </a:stretch>
        </p:blipFill>
        <p:spPr>
          <a:xfrm>
            <a:off x="0" y="3429000"/>
            <a:ext cx="2965018" cy="314327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85786" y="857232"/>
            <a:ext cx="7657256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th-TH" sz="6600" b="1" dirty="0" smtClean="0">
                <a:latin typeface="TH SarabunPSK" pitchFamily="34" charset="-34"/>
                <a:cs typeface="TH SarabunPSK" pitchFamily="34" charset="-34"/>
              </a:rPr>
              <a:t>แนวคิด </a:t>
            </a:r>
            <a:r>
              <a:rPr lang="en-US" sz="6600" b="1" dirty="0">
                <a:latin typeface="TH SarabunPSK" pitchFamily="34" charset="-34"/>
                <a:cs typeface="TH SarabunPSK" pitchFamily="34" charset="-34"/>
              </a:rPr>
              <a:t>:</a:t>
            </a:r>
            <a:r>
              <a:rPr lang="th-TH" sz="6600" i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6600" i="1" dirty="0" smtClean="0"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6600" i="1" dirty="0" smtClean="0">
                <a:latin typeface="TH SarabunPSK" pitchFamily="34" charset="-34"/>
                <a:cs typeface="TH SarabunPSK" pitchFamily="34" charset="-34"/>
              </a:rPr>
            </a:br>
            <a:r>
              <a:rPr lang="th-TH" sz="6600" dirty="0" smtClean="0"/>
              <a:t>  1. การจัดเก็บ </a:t>
            </a:r>
            <a:r>
              <a:rPr lang="en-US" sz="6600" dirty="0" smtClean="0"/>
              <a:t>KPI </a:t>
            </a:r>
            <a:r>
              <a:rPr lang="th-TH" sz="6600" dirty="0" smtClean="0"/>
              <a:t>นั้นต้องสอดคล้องกับข้อมูลในฝ่ายงานต่างๆ</a:t>
            </a:r>
            <a:br>
              <a:rPr lang="th-TH" sz="6600" dirty="0" smtClean="0"/>
            </a:br>
            <a:endParaRPr lang="en-US" sz="6600" dirty="0"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6" name="รูปภาพ 5" descr="0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"/>
            <a:ext cx="5286380" cy="642918"/>
          </a:xfrm>
          <a:prstGeom prst="rect">
            <a:avLst/>
          </a:prstGeom>
        </p:spPr>
      </p:pic>
      <p:pic>
        <p:nvPicPr>
          <p:cNvPr id="7" name="รูปภาพ 6" descr="02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43372" y="6357958"/>
            <a:ext cx="5000660" cy="500066"/>
          </a:xfrm>
          <a:prstGeom prst="rect">
            <a:avLst/>
          </a:prstGeom>
        </p:spPr>
      </p:pic>
      <p:pic>
        <p:nvPicPr>
          <p:cNvPr id="8" name="รูปภาพ 7" descr="Medical-Tours-Costa-Rica-Medical-Tourism-Group.png"/>
          <p:cNvPicPr>
            <a:picLocks noChangeAspect="1"/>
          </p:cNvPicPr>
          <p:nvPr/>
        </p:nvPicPr>
        <p:blipFill>
          <a:blip r:embed="rId5" cstate="print"/>
          <a:srcRect t="-24998" r="41936" b="-24990"/>
          <a:stretch>
            <a:fillRect/>
          </a:stretch>
        </p:blipFill>
        <p:spPr>
          <a:xfrm>
            <a:off x="0" y="6429372"/>
            <a:ext cx="4214810" cy="428628"/>
          </a:xfrm>
          <a:prstGeom prst="rect">
            <a:avLst/>
          </a:prstGeom>
        </p:spPr>
      </p:pic>
      <p:pic>
        <p:nvPicPr>
          <p:cNvPr id="9" name="รูปภาพ 8" descr="Health_Care_Medical_029-512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86380" y="214290"/>
            <a:ext cx="3857620" cy="285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8022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รูปภาพ 4" descr="151.jpg"/>
          <p:cNvPicPr>
            <a:picLocks noChangeAspect="1"/>
          </p:cNvPicPr>
          <p:nvPr/>
        </p:nvPicPr>
        <p:blipFill>
          <a:blip r:embed="rId2"/>
          <a:srcRect t="26250" b="18750"/>
          <a:stretch>
            <a:fillRect/>
          </a:stretch>
        </p:blipFill>
        <p:spPr>
          <a:xfrm>
            <a:off x="0" y="3429000"/>
            <a:ext cx="2965018" cy="314327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85786" y="785794"/>
            <a:ext cx="7657256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th-TH" sz="6600" b="1" dirty="0" smtClean="0">
                <a:latin typeface="TH SarabunPSK" pitchFamily="34" charset="-34"/>
                <a:cs typeface="TH SarabunPSK" pitchFamily="34" charset="-34"/>
              </a:rPr>
              <a:t>แนวคิด </a:t>
            </a:r>
            <a:r>
              <a:rPr lang="en-US" sz="6600" b="1" dirty="0">
                <a:latin typeface="TH SarabunPSK" pitchFamily="34" charset="-34"/>
                <a:cs typeface="TH SarabunPSK" pitchFamily="34" charset="-34"/>
              </a:rPr>
              <a:t>:</a:t>
            </a:r>
            <a:r>
              <a:rPr lang="th-TH" sz="6600" i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6600" i="1" dirty="0" smtClean="0"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6600" i="1" dirty="0" smtClean="0">
                <a:latin typeface="TH SarabunPSK" pitchFamily="34" charset="-34"/>
                <a:cs typeface="TH SarabunPSK" pitchFamily="34" charset="-34"/>
              </a:rPr>
            </a:br>
            <a:r>
              <a:rPr lang="th-TH" sz="6600" dirty="0"/>
              <a:t> 2. สามารถประเมินระดับความสัมฤทธิ์ผลของ </a:t>
            </a:r>
            <a:r>
              <a:rPr lang="en-US" sz="6600" dirty="0"/>
              <a:t>KPI </a:t>
            </a:r>
            <a:r>
              <a:rPr lang="th-TH" sz="6600" dirty="0"/>
              <a:t>ความทันเวลา และความครบถ้วนได้</a:t>
            </a:r>
            <a:r>
              <a:rPr lang="th-TH" sz="6600" dirty="0" smtClean="0"/>
              <a:t>ทันที</a:t>
            </a:r>
            <a:endParaRPr lang="en-US" sz="6600" dirty="0"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6" name="รูปภาพ 5" descr="0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"/>
            <a:ext cx="5286380" cy="642918"/>
          </a:xfrm>
          <a:prstGeom prst="rect">
            <a:avLst/>
          </a:prstGeom>
        </p:spPr>
      </p:pic>
      <p:pic>
        <p:nvPicPr>
          <p:cNvPr id="7" name="รูปภาพ 6" descr="02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43372" y="6357958"/>
            <a:ext cx="5000660" cy="500066"/>
          </a:xfrm>
          <a:prstGeom prst="rect">
            <a:avLst/>
          </a:prstGeom>
        </p:spPr>
      </p:pic>
      <p:pic>
        <p:nvPicPr>
          <p:cNvPr id="8" name="รูปภาพ 7" descr="Medical-Tours-Costa-Rica-Medical-Tourism-Group.png"/>
          <p:cNvPicPr>
            <a:picLocks noChangeAspect="1"/>
          </p:cNvPicPr>
          <p:nvPr/>
        </p:nvPicPr>
        <p:blipFill>
          <a:blip r:embed="rId5" cstate="print"/>
          <a:srcRect t="-24998" r="41936" b="-24990"/>
          <a:stretch>
            <a:fillRect/>
          </a:stretch>
        </p:blipFill>
        <p:spPr>
          <a:xfrm>
            <a:off x="0" y="6429372"/>
            <a:ext cx="4214810" cy="428628"/>
          </a:xfrm>
          <a:prstGeom prst="rect">
            <a:avLst/>
          </a:prstGeom>
        </p:spPr>
      </p:pic>
      <p:pic>
        <p:nvPicPr>
          <p:cNvPr id="9" name="รูปภาพ 8" descr="Health_Care_Medical_029-512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86380" y="214290"/>
            <a:ext cx="3857620" cy="285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8008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รูปภาพ 4" descr="151.jpg"/>
          <p:cNvPicPr>
            <a:picLocks noChangeAspect="1"/>
          </p:cNvPicPr>
          <p:nvPr/>
        </p:nvPicPr>
        <p:blipFill>
          <a:blip r:embed="rId2"/>
          <a:srcRect t="26250" b="18750"/>
          <a:stretch>
            <a:fillRect/>
          </a:stretch>
        </p:blipFill>
        <p:spPr>
          <a:xfrm>
            <a:off x="0" y="3429000"/>
            <a:ext cx="2965018" cy="314327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857224" y="785794"/>
            <a:ext cx="7657256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th-TH" sz="6600" b="1" dirty="0" smtClean="0">
                <a:latin typeface="TH SarabunPSK" pitchFamily="34" charset="-34"/>
                <a:cs typeface="TH SarabunPSK" pitchFamily="34" charset="-34"/>
              </a:rPr>
              <a:t>แนวคิด </a:t>
            </a:r>
            <a:r>
              <a:rPr lang="en-US" sz="6600" b="1" dirty="0">
                <a:latin typeface="TH SarabunPSK" pitchFamily="34" charset="-34"/>
                <a:cs typeface="TH SarabunPSK" pitchFamily="34" charset="-34"/>
              </a:rPr>
              <a:t>:</a:t>
            </a:r>
            <a:r>
              <a:rPr lang="th-TH" sz="6600" i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6600" i="1" dirty="0" smtClean="0"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6600" i="1" dirty="0" smtClean="0">
                <a:latin typeface="TH SarabunPSK" pitchFamily="34" charset="-34"/>
                <a:cs typeface="TH SarabunPSK" pitchFamily="34" charset="-34"/>
              </a:rPr>
            </a:br>
            <a:r>
              <a:rPr lang="th-TH" sz="6600" dirty="0"/>
              <a:t> 3. ลดขั้นตอน ลดเอกสาร สะท้อนผลกลับไปยังผู้รับผิดชอบ และผู้บริหารได้ทันที</a:t>
            </a:r>
            <a:endParaRPr lang="en-US" sz="6600" dirty="0"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6" name="รูปภาพ 5" descr="0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"/>
            <a:ext cx="5286380" cy="642918"/>
          </a:xfrm>
          <a:prstGeom prst="rect">
            <a:avLst/>
          </a:prstGeom>
        </p:spPr>
      </p:pic>
      <p:pic>
        <p:nvPicPr>
          <p:cNvPr id="7" name="รูปภาพ 6" descr="02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43372" y="6357958"/>
            <a:ext cx="5000660" cy="500066"/>
          </a:xfrm>
          <a:prstGeom prst="rect">
            <a:avLst/>
          </a:prstGeom>
        </p:spPr>
      </p:pic>
      <p:pic>
        <p:nvPicPr>
          <p:cNvPr id="8" name="รูปภาพ 7" descr="Medical-Tours-Costa-Rica-Medical-Tourism-Group.png"/>
          <p:cNvPicPr>
            <a:picLocks noChangeAspect="1"/>
          </p:cNvPicPr>
          <p:nvPr/>
        </p:nvPicPr>
        <p:blipFill>
          <a:blip r:embed="rId5" cstate="print"/>
          <a:srcRect t="-24998" r="41936" b="-24990"/>
          <a:stretch>
            <a:fillRect/>
          </a:stretch>
        </p:blipFill>
        <p:spPr>
          <a:xfrm>
            <a:off x="0" y="6429372"/>
            <a:ext cx="4214810" cy="428628"/>
          </a:xfrm>
          <a:prstGeom prst="rect">
            <a:avLst/>
          </a:prstGeom>
        </p:spPr>
      </p:pic>
      <p:pic>
        <p:nvPicPr>
          <p:cNvPr id="9" name="รูปภาพ 8" descr="Health_Care_Medical_029-512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86380" y="214290"/>
            <a:ext cx="3857620" cy="285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67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รูปภาพ 7" descr="151.jpg"/>
          <p:cNvPicPr>
            <a:picLocks noChangeAspect="1"/>
          </p:cNvPicPr>
          <p:nvPr/>
        </p:nvPicPr>
        <p:blipFill>
          <a:blip r:embed="rId2"/>
          <a:srcRect t="26250" b="18750"/>
          <a:stretch>
            <a:fillRect/>
          </a:stretch>
        </p:blipFill>
        <p:spPr>
          <a:xfrm>
            <a:off x="0" y="3429000"/>
            <a:ext cx="2965018" cy="3143272"/>
          </a:xfrm>
          <a:prstGeom prst="rect">
            <a:avLst/>
          </a:prstGeom>
        </p:spPr>
      </p:pic>
      <p:pic>
        <p:nvPicPr>
          <p:cNvPr id="9" name="รูปภาพ 8" descr="0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"/>
            <a:ext cx="5286380" cy="642918"/>
          </a:xfrm>
          <a:prstGeom prst="rect">
            <a:avLst/>
          </a:prstGeom>
        </p:spPr>
      </p:pic>
      <p:pic>
        <p:nvPicPr>
          <p:cNvPr id="10" name="รูปภาพ 9" descr="02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43372" y="6357958"/>
            <a:ext cx="5000660" cy="500066"/>
          </a:xfrm>
          <a:prstGeom prst="rect">
            <a:avLst/>
          </a:prstGeom>
        </p:spPr>
      </p:pic>
      <p:pic>
        <p:nvPicPr>
          <p:cNvPr id="11" name="รูปภาพ 10" descr="Medical-Tours-Costa-Rica-Medical-Tourism-Group.png"/>
          <p:cNvPicPr>
            <a:picLocks noChangeAspect="1"/>
          </p:cNvPicPr>
          <p:nvPr/>
        </p:nvPicPr>
        <p:blipFill>
          <a:blip r:embed="rId5" cstate="print"/>
          <a:srcRect t="-24998" r="41936" b="-24990"/>
          <a:stretch>
            <a:fillRect/>
          </a:stretch>
        </p:blipFill>
        <p:spPr>
          <a:xfrm>
            <a:off x="0" y="6429372"/>
            <a:ext cx="4214810" cy="428628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571472" y="928670"/>
            <a:ext cx="8424936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6600" b="1" dirty="0">
                <a:latin typeface="TH SarabunPSK" pitchFamily="34" charset="-34"/>
                <a:cs typeface="TH SarabunPSK" pitchFamily="34" charset="-34"/>
              </a:rPr>
              <a:t>ปัญหาและ</a:t>
            </a:r>
            <a:r>
              <a:rPr lang="th-TH" sz="6600" b="1" dirty="0" smtClean="0">
                <a:latin typeface="TH SarabunPSK" pitchFamily="34" charset="-34"/>
                <a:cs typeface="TH SarabunPSK" pitchFamily="34" charset="-34"/>
              </a:rPr>
              <a:t>สาเหตุ</a:t>
            </a:r>
            <a:r>
              <a:rPr lang="en-US" sz="6600" b="1" dirty="0" smtClean="0">
                <a:latin typeface="TH SarabunPSK" pitchFamily="34" charset="-34"/>
                <a:cs typeface="TH SarabunPSK" pitchFamily="34" charset="-34"/>
              </a:rPr>
              <a:t> : </a:t>
            </a:r>
            <a:r>
              <a:rPr lang="th-TH" sz="6600" b="1" dirty="0" smtClean="0"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6600" b="1" dirty="0" smtClean="0">
                <a:latin typeface="TH SarabunPSK" pitchFamily="34" charset="-34"/>
                <a:cs typeface="TH SarabunPSK" pitchFamily="34" charset="-34"/>
              </a:rPr>
            </a:br>
            <a:r>
              <a:rPr lang="en-US" sz="5400" dirty="0" smtClean="0"/>
              <a:t>  </a:t>
            </a:r>
            <a:r>
              <a:rPr lang="en-US" sz="3200" dirty="0" smtClean="0"/>
              <a:t>- </a:t>
            </a:r>
            <a:r>
              <a:rPr lang="th-TH" sz="3200" dirty="0" smtClean="0"/>
              <a:t>ข้อมูลสารสนเทศประเภท </a:t>
            </a:r>
            <a:r>
              <a:rPr lang="en-US" sz="3200" dirty="0" smtClean="0"/>
              <a:t>SER,REP </a:t>
            </a:r>
            <a:r>
              <a:rPr lang="th-TH" sz="3200" dirty="0" smtClean="0"/>
              <a:t>ยังไม่รวมเป็นศูนย์ข้อมูลเดียวกัน</a:t>
            </a:r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th-TH" sz="3200" dirty="0" smtClean="0"/>
              <a:t>     - ข้อมูลมีความหลากหลาย</a:t>
            </a:r>
            <a:r>
              <a:rPr lang="en-US" sz="3200" dirty="0" smtClean="0"/>
              <a:t>,</a:t>
            </a:r>
            <a:r>
              <a:rPr lang="th-TH" sz="3200" dirty="0" smtClean="0"/>
              <a:t>ซับซ้อน ทั้งรูปแบบการบันทึก การกำหนดสูตรการคำนวณ และการกำหนดระยะเวลาจัดเก็บข้อมูลของ </a:t>
            </a:r>
            <a:r>
              <a:rPr lang="en-US" sz="3200" dirty="0" smtClean="0"/>
              <a:t>item </a:t>
            </a:r>
            <a:r>
              <a:rPr lang="th-TH" sz="3200" dirty="0" smtClean="0"/>
              <a:t>นั้นๆ </a:t>
            </a:r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th-TH" sz="3200" dirty="0" smtClean="0"/>
              <a:t>     - ผู้รับผิดชอบต้องเข้าตรวจสอบข้อมูล และ </a:t>
            </a:r>
            <a:r>
              <a:rPr lang="en-US" sz="3200" dirty="0" smtClean="0"/>
              <a:t>Approve </a:t>
            </a:r>
            <a:r>
              <a:rPr lang="th-TH" sz="3200" dirty="0" smtClean="0"/>
              <a:t>ข้อมูล </a:t>
            </a:r>
            <a:r>
              <a:rPr lang="en-US" sz="3200" dirty="0" smtClean="0"/>
              <a:t>items </a:t>
            </a:r>
            <a:r>
              <a:rPr lang="th-TH" sz="3200" dirty="0" smtClean="0"/>
              <a:t>ของตนเอง</a:t>
            </a:r>
            <a:r>
              <a:rPr lang="en-US" sz="3200" dirty="0" smtClean="0"/>
              <a:t> </a:t>
            </a:r>
            <a:endParaRPr lang="th-TH" sz="6600" b="1" dirty="0"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13" name="รูปภาพ 12" descr="Health_Care_Medical_029-512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86380" y="214290"/>
            <a:ext cx="3857620" cy="285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9957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รูปภาพ 9" descr="151.jpg"/>
          <p:cNvPicPr>
            <a:picLocks noChangeAspect="1"/>
          </p:cNvPicPr>
          <p:nvPr/>
        </p:nvPicPr>
        <p:blipFill>
          <a:blip r:embed="rId2"/>
          <a:srcRect t="26250" b="18750"/>
          <a:stretch>
            <a:fillRect/>
          </a:stretch>
        </p:blipFill>
        <p:spPr>
          <a:xfrm>
            <a:off x="0" y="3429000"/>
            <a:ext cx="2965018" cy="3143272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428596" y="1285860"/>
            <a:ext cx="8424936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6600" b="1" dirty="0">
                <a:latin typeface="TH SarabunPSK" pitchFamily="34" charset="-34"/>
                <a:cs typeface="TH SarabunPSK" pitchFamily="34" charset="-34"/>
              </a:rPr>
              <a:t>ปัญหาและ</a:t>
            </a:r>
            <a:r>
              <a:rPr lang="th-TH" sz="6600" b="1" dirty="0" smtClean="0">
                <a:latin typeface="TH SarabunPSK" pitchFamily="34" charset="-34"/>
                <a:cs typeface="TH SarabunPSK" pitchFamily="34" charset="-34"/>
              </a:rPr>
              <a:t>สาเหตุ</a:t>
            </a:r>
            <a:r>
              <a:rPr lang="en-US" sz="6600" b="1" dirty="0" smtClean="0">
                <a:latin typeface="TH SarabunPSK" pitchFamily="34" charset="-34"/>
                <a:cs typeface="TH SarabunPSK" pitchFamily="34" charset="-34"/>
              </a:rPr>
              <a:t> : </a:t>
            </a:r>
            <a:r>
              <a:rPr lang="th-TH" sz="6600" b="1" dirty="0" smtClean="0"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6600" b="1" dirty="0" smtClean="0">
                <a:latin typeface="TH SarabunPSK" pitchFamily="34" charset="-34"/>
                <a:cs typeface="TH SarabunPSK" pitchFamily="34" charset="-34"/>
              </a:rPr>
            </a:br>
            <a:r>
              <a:rPr lang="en-US" sz="5400" dirty="0" smtClean="0"/>
              <a:t>  </a:t>
            </a:r>
            <a:r>
              <a:rPr lang="en-US" sz="3200" dirty="0" smtClean="0"/>
              <a:t>- </a:t>
            </a:r>
            <a:r>
              <a:rPr lang="th-TH" sz="3200" dirty="0" smtClean="0"/>
              <a:t>ข้อมูลสารสนเทศประเภท </a:t>
            </a:r>
            <a:r>
              <a:rPr lang="en-US" sz="3200" dirty="0" smtClean="0"/>
              <a:t>SER,REP </a:t>
            </a:r>
            <a:r>
              <a:rPr lang="th-TH" sz="3200" dirty="0" smtClean="0"/>
              <a:t>ยังไม่รวมเป็นศูนย์ข้อมูลเดียวกัน</a:t>
            </a:r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th-TH" sz="3200" dirty="0" smtClean="0"/>
              <a:t>     - ข้อมูลมีความหลากหลาย</a:t>
            </a:r>
            <a:r>
              <a:rPr lang="en-US" sz="3200" dirty="0" smtClean="0"/>
              <a:t>,</a:t>
            </a:r>
            <a:r>
              <a:rPr lang="th-TH" sz="3200" dirty="0" smtClean="0"/>
              <a:t>ซับซ้อน ทั้งรูปแบบการบันทึก การกำหนดสูตรการคำนวณ และการกำหนดระยะเวลาจัดเก็บข้อมูลของ </a:t>
            </a:r>
            <a:r>
              <a:rPr lang="en-US" sz="3200" dirty="0" smtClean="0"/>
              <a:t>item </a:t>
            </a:r>
            <a:r>
              <a:rPr lang="th-TH" sz="3200" dirty="0" smtClean="0"/>
              <a:t>นั้นๆ </a:t>
            </a:r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th-TH" sz="3200" dirty="0" smtClean="0"/>
              <a:t>     - ผู้รับผิดชอบต้องเข้าตรวจสอบข้อมูล และ </a:t>
            </a:r>
            <a:r>
              <a:rPr lang="en-US" sz="3200" dirty="0" smtClean="0"/>
              <a:t>Approve </a:t>
            </a:r>
            <a:r>
              <a:rPr lang="th-TH" sz="3200" dirty="0" smtClean="0"/>
              <a:t>ข้อมูล </a:t>
            </a:r>
            <a:r>
              <a:rPr lang="en-US" sz="3200" dirty="0" smtClean="0"/>
              <a:t>items </a:t>
            </a:r>
            <a:r>
              <a:rPr lang="th-TH" sz="3200" dirty="0" smtClean="0"/>
              <a:t>ของตนเอง</a:t>
            </a:r>
            <a:r>
              <a:rPr lang="en-US" sz="3200" dirty="0" smtClean="0"/>
              <a:t> </a:t>
            </a:r>
            <a:endParaRPr lang="th-TH" sz="6600" b="1" dirty="0"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11" name="รูปภาพ 10" descr="0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"/>
            <a:ext cx="5286380" cy="642918"/>
          </a:xfrm>
          <a:prstGeom prst="rect">
            <a:avLst/>
          </a:prstGeom>
        </p:spPr>
      </p:pic>
      <p:pic>
        <p:nvPicPr>
          <p:cNvPr id="12" name="รูปภาพ 11" descr="02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43372" y="6357958"/>
            <a:ext cx="5000660" cy="500066"/>
          </a:xfrm>
          <a:prstGeom prst="rect">
            <a:avLst/>
          </a:prstGeom>
        </p:spPr>
      </p:pic>
      <p:pic>
        <p:nvPicPr>
          <p:cNvPr id="13" name="รูปภาพ 12" descr="Medical-Tours-Costa-Rica-Medical-Tourism-Group.png"/>
          <p:cNvPicPr>
            <a:picLocks noChangeAspect="1"/>
          </p:cNvPicPr>
          <p:nvPr/>
        </p:nvPicPr>
        <p:blipFill>
          <a:blip r:embed="rId5" cstate="print"/>
          <a:srcRect t="-24998" r="41936" b="-24990"/>
          <a:stretch>
            <a:fillRect/>
          </a:stretch>
        </p:blipFill>
        <p:spPr>
          <a:xfrm>
            <a:off x="0" y="6429372"/>
            <a:ext cx="4214810" cy="428628"/>
          </a:xfrm>
          <a:prstGeom prst="rect">
            <a:avLst/>
          </a:prstGeom>
        </p:spPr>
      </p:pic>
      <p:pic>
        <p:nvPicPr>
          <p:cNvPr id="14" name="รูปภาพ 13" descr="Health_Care_Medical_029-512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86380" y="214290"/>
            <a:ext cx="3857620" cy="285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1744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51520" y="562537"/>
            <a:ext cx="691276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6600" b="1" dirty="0" smtClean="0"/>
              <a:t>กิจกรรมการพัฒนา </a:t>
            </a:r>
            <a:r>
              <a:rPr lang="en-US" sz="6600" b="1" dirty="0" smtClean="0">
                <a:latin typeface="TH SarabunPSK" pitchFamily="34" charset="-34"/>
                <a:cs typeface="TH SarabunPSK" pitchFamily="34" charset="-34"/>
              </a:rPr>
              <a:t>:</a:t>
            </a:r>
            <a:r>
              <a:rPr lang="th-TH" sz="6600" b="1" dirty="0" smtClean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6600" b="1" dirty="0" smtClean="0">
                <a:latin typeface="TH SarabunPSK" pitchFamily="34" charset="-34"/>
                <a:cs typeface="TH SarabunPSK" pitchFamily="34" charset="-34"/>
              </a:rPr>
              <a:t> </a:t>
            </a:r>
            <a:endParaRPr lang="th-TH" sz="6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71472" y="1428736"/>
            <a:ext cx="837993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latin typeface="Browallia New" pitchFamily="34" charset="-34"/>
                <a:cs typeface="Browallia New" pitchFamily="34" charset="-34"/>
              </a:rPr>
              <a:t> </a:t>
            </a:r>
            <a:r>
              <a:rPr lang="th-TH" sz="3600" dirty="0" smtClean="0"/>
              <a:t>โครงสร้างการจัดการข้อมูล (</a:t>
            </a:r>
            <a:r>
              <a:rPr lang="en-US" sz="3600" dirty="0" smtClean="0"/>
              <a:t>Data items</a:t>
            </a:r>
            <a:r>
              <a:rPr lang="th-TH" sz="3600" dirty="0" smtClean="0"/>
              <a:t>)</a:t>
            </a:r>
            <a:endParaRPr lang="en-US" sz="3600" b="1" dirty="0">
              <a:latin typeface="Browallia New" pitchFamily="34" charset="-34"/>
              <a:cs typeface="Browallia New" pitchFamily="34" charset="-34"/>
            </a:endParaRPr>
          </a:p>
        </p:txBody>
      </p:sp>
      <p:pic>
        <p:nvPicPr>
          <p:cNvPr id="9" name="รูปภาพ 8" descr="0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5286380" cy="642918"/>
          </a:xfrm>
          <a:prstGeom prst="rect">
            <a:avLst/>
          </a:prstGeom>
        </p:spPr>
      </p:pic>
      <p:pic>
        <p:nvPicPr>
          <p:cNvPr id="10" name="รูปภาพ 9" descr="0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43372" y="6357958"/>
            <a:ext cx="5000660" cy="500066"/>
          </a:xfrm>
          <a:prstGeom prst="rect">
            <a:avLst/>
          </a:prstGeom>
        </p:spPr>
      </p:pic>
      <p:pic>
        <p:nvPicPr>
          <p:cNvPr id="11" name="รูปภาพ 10" descr="Medical-Tours-Costa-Rica-Medical-Tourism-Group.png"/>
          <p:cNvPicPr>
            <a:picLocks noChangeAspect="1"/>
          </p:cNvPicPr>
          <p:nvPr/>
        </p:nvPicPr>
        <p:blipFill>
          <a:blip r:embed="rId4" cstate="print"/>
          <a:srcRect t="-24998" r="41936" b="-24990"/>
          <a:stretch>
            <a:fillRect/>
          </a:stretch>
        </p:blipFill>
        <p:spPr>
          <a:xfrm>
            <a:off x="0" y="6429372"/>
            <a:ext cx="4214810" cy="428628"/>
          </a:xfrm>
          <a:prstGeom prst="rect">
            <a:avLst/>
          </a:prstGeom>
        </p:spPr>
      </p:pic>
      <p:pic>
        <p:nvPicPr>
          <p:cNvPr id="12" name="รูปภาพ 11" descr="Health_Care_Medical_029-512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86380" y="214290"/>
            <a:ext cx="3857620" cy="285728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/>
          <a:srcRect l="23047" t="18055" r="23828" b="25000"/>
          <a:stretch>
            <a:fillRect/>
          </a:stretch>
        </p:blipFill>
        <p:spPr bwMode="auto">
          <a:xfrm>
            <a:off x="1142976" y="2071678"/>
            <a:ext cx="6635022" cy="4000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822445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51520" y="562537"/>
            <a:ext cx="691276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6600" b="1" dirty="0" smtClean="0"/>
              <a:t>กิจกรรมการพัฒนา </a:t>
            </a:r>
            <a:r>
              <a:rPr lang="en-US" sz="6600" b="1" dirty="0" smtClean="0">
                <a:latin typeface="TH SarabunPSK" pitchFamily="34" charset="-34"/>
                <a:cs typeface="TH SarabunPSK" pitchFamily="34" charset="-34"/>
              </a:rPr>
              <a:t>:</a:t>
            </a:r>
            <a:r>
              <a:rPr lang="th-TH" sz="6600" b="1" dirty="0" smtClean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6600" b="1" dirty="0" smtClean="0">
                <a:latin typeface="TH SarabunPSK" pitchFamily="34" charset="-34"/>
                <a:cs typeface="TH SarabunPSK" pitchFamily="34" charset="-34"/>
              </a:rPr>
              <a:t> </a:t>
            </a:r>
            <a:endParaRPr lang="th-TH" sz="6600" b="1" dirty="0"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8" name="รูปภาพ 7" descr="151.jpg"/>
          <p:cNvPicPr>
            <a:picLocks noChangeAspect="1"/>
          </p:cNvPicPr>
          <p:nvPr/>
        </p:nvPicPr>
        <p:blipFill>
          <a:blip r:embed="rId2"/>
          <a:srcRect t="26250" b="18750"/>
          <a:stretch>
            <a:fillRect/>
          </a:stretch>
        </p:blipFill>
        <p:spPr>
          <a:xfrm>
            <a:off x="0" y="3429000"/>
            <a:ext cx="2965018" cy="3143272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467544" y="1654779"/>
            <a:ext cx="8379939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latin typeface="Browallia New" pitchFamily="34" charset="-34"/>
                <a:cs typeface="Browallia New" pitchFamily="34" charset="-34"/>
              </a:rPr>
              <a:t>    1. </a:t>
            </a:r>
            <a:r>
              <a:rPr lang="th-TH" sz="3600" dirty="0" smtClean="0">
                <a:latin typeface="Browallia New" pitchFamily="34" charset="-34"/>
                <a:cs typeface="Browallia New" pitchFamily="34" charset="-34"/>
              </a:rPr>
              <a:t>วิเคราะห์ปัญหาต่างๆ</a:t>
            </a:r>
            <a:r>
              <a:rPr lang="en-US" sz="3600" dirty="0" smtClean="0">
                <a:latin typeface="Browallia New" pitchFamily="34" charset="-34"/>
                <a:cs typeface="Browallia New" pitchFamily="34" charset="-34"/>
              </a:rPr>
              <a:t>,</a:t>
            </a:r>
            <a:r>
              <a:rPr lang="th-TH" sz="3600" dirty="0" smtClean="0">
                <a:latin typeface="Browallia New" pitchFamily="34" charset="-34"/>
                <a:cs typeface="Browallia New" pitchFamily="34" charset="-34"/>
              </a:rPr>
              <a:t> ข้อมูล และออกแบบฐานข้อมูลเพื่อรองรับ</a:t>
            </a:r>
            <a:endParaRPr lang="en-US" sz="3600" dirty="0" smtClean="0">
              <a:latin typeface="Browallia New" pitchFamily="34" charset="-34"/>
              <a:cs typeface="Browallia New" pitchFamily="34" charset="-34"/>
            </a:endParaRPr>
          </a:p>
          <a:p>
            <a:r>
              <a:rPr lang="en-US" sz="3600" dirty="0" smtClean="0">
                <a:latin typeface="Browallia New" pitchFamily="34" charset="-34"/>
                <a:cs typeface="Browallia New" pitchFamily="34" charset="-34"/>
              </a:rPr>
              <a:t>     2.</a:t>
            </a:r>
            <a:r>
              <a:rPr lang="th-TH" sz="3600" dirty="0" smtClean="0">
                <a:latin typeface="Browallia New" pitchFamily="34" charset="-34"/>
                <a:cs typeface="Browallia New" pitchFamily="34" charset="-34"/>
              </a:rPr>
              <a:t> พัฒนาระบบการจัดเก็บข้อมูลพื้นฐาน (ที่ใช้ร่วมกัน) ให้เป็นศูนย์แหล่งเดียวสามารถเข้าถึงได้ง่าย</a:t>
            </a:r>
            <a:br>
              <a:rPr lang="th-TH" sz="3600" dirty="0" smtClean="0">
                <a:latin typeface="Browallia New" pitchFamily="34" charset="-34"/>
                <a:cs typeface="Browallia New" pitchFamily="34" charset="-34"/>
              </a:rPr>
            </a:br>
            <a:r>
              <a:rPr lang="th-TH" sz="3600" dirty="0" smtClean="0">
                <a:latin typeface="Browallia New" pitchFamily="34" charset="-34"/>
                <a:cs typeface="Browallia New" pitchFamily="34" charset="-34"/>
              </a:rPr>
              <a:t>     3. ออกแบบเขียนโปรแกรม,ชุดคำสั่งมาตรฐาน(</a:t>
            </a:r>
            <a:r>
              <a:rPr lang="en-US" sz="3600" dirty="0" smtClean="0">
                <a:latin typeface="Browallia New" pitchFamily="34" charset="-34"/>
                <a:cs typeface="Browallia New" pitchFamily="34" charset="-34"/>
              </a:rPr>
              <a:t>SQL</a:t>
            </a:r>
            <a:r>
              <a:rPr lang="th-TH" sz="3600" dirty="0" smtClean="0">
                <a:latin typeface="Browallia New" pitchFamily="34" charset="-34"/>
                <a:cs typeface="Browallia New" pitchFamily="34" charset="-34"/>
              </a:rPr>
              <a:t>),แก้ไข,เพิ่มเติม,ทดสอบ โปรแกรม</a:t>
            </a:r>
            <a:endParaRPr lang="en-US" sz="3600" dirty="0" smtClean="0">
              <a:latin typeface="Browallia New" pitchFamily="34" charset="-34"/>
              <a:cs typeface="Browallia New" pitchFamily="34" charset="-34"/>
            </a:endParaRPr>
          </a:p>
          <a:p>
            <a:r>
              <a:rPr lang="en-US" sz="3600" dirty="0" smtClean="0">
                <a:latin typeface="Browallia New" pitchFamily="34" charset="-34"/>
                <a:cs typeface="Browallia New" pitchFamily="34" charset="-34"/>
              </a:rPr>
              <a:t>     4</a:t>
            </a:r>
            <a:r>
              <a:rPr lang="th-TH" sz="3600" dirty="0" smtClean="0">
                <a:latin typeface="Browallia New" pitchFamily="34" charset="-34"/>
                <a:cs typeface="Browallia New" pitchFamily="34" charset="-34"/>
              </a:rPr>
              <a:t>. ติดตามผลงานทำงาน</a:t>
            </a:r>
            <a:endParaRPr lang="en-US" sz="3600" b="1" dirty="0">
              <a:latin typeface="Browallia New" pitchFamily="34" charset="-34"/>
              <a:cs typeface="Browallia New" pitchFamily="34" charset="-34"/>
            </a:endParaRPr>
          </a:p>
        </p:txBody>
      </p:sp>
      <p:pic>
        <p:nvPicPr>
          <p:cNvPr id="9" name="รูปภาพ 8" descr="0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"/>
            <a:ext cx="5286380" cy="642918"/>
          </a:xfrm>
          <a:prstGeom prst="rect">
            <a:avLst/>
          </a:prstGeom>
        </p:spPr>
      </p:pic>
      <p:pic>
        <p:nvPicPr>
          <p:cNvPr id="10" name="รูปภาพ 9" descr="02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43372" y="6357958"/>
            <a:ext cx="5000660" cy="500066"/>
          </a:xfrm>
          <a:prstGeom prst="rect">
            <a:avLst/>
          </a:prstGeom>
        </p:spPr>
      </p:pic>
      <p:pic>
        <p:nvPicPr>
          <p:cNvPr id="11" name="รูปภาพ 10" descr="Medical-Tours-Costa-Rica-Medical-Tourism-Group.png"/>
          <p:cNvPicPr>
            <a:picLocks noChangeAspect="1"/>
          </p:cNvPicPr>
          <p:nvPr/>
        </p:nvPicPr>
        <p:blipFill>
          <a:blip r:embed="rId5" cstate="print"/>
          <a:srcRect t="-24998" r="41936" b="-24990"/>
          <a:stretch>
            <a:fillRect/>
          </a:stretch>
        </p:blipFill>
        <p:spPr>
          <a:xfrm>
            <a:off x="0" y="6429372"/>
            <a:ext cx="4214810" cy="428628"/>
          </a:xfrm>
          <a:prstGeom prst="rect">
            <a:avLst/>
          </a:prstGeom>
        </p:spPr>
      </p:pic>
      <p:pic>
        <p:nvPicPr>
          <p:cNvPr id="12" name="รูปภาพ 11" descr="Health_Care_Medical_029-512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86380" y="214290"/>
            <a:ext cx="3857620" cy="285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2445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51520" y="562537"/>
            <a:ext cx="753519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6600" b="1" dirty="0" smtClean="0"/>
              <a:t>การวัดผลการเปลี่ยนแปลง </a:t>
            </a:r>
            <a:r>
              <a:rPr lang="en-US" sz="6600" b="1" dirty="0" smtClean="0">
                <a:latin typeface="TH SarabunPSK" pitchFamily="34" charset="-34"/>
                <a:cs typeface="TH SarabunPSK" pitchFamily="34" charset="-34"/>
              </a:rPr>
              <a:t>:</a:t>
            </a:r>
            <a:r>
              <a:rPr lang="th-TH" sz="6600" b="1" dirty="0" smtClean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6600" b="1" dirty="0" smtClean="0">
                <a:latin typeface="TH SarabunPSK" pitchFamily="34" charset="-34"/>
                <a:cs typeface="TH SarabunPSK" pitchFamily="34" charset="-34"/>
              </a:rPr>
              <a:t> </a:t>
            </a:r>
            <a:endParaRPr lang="th-TH" sz="6600" b="1" dirty="0"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8" name="รูปภาพ 7" descr="151.jpg"/>
          <p:cNvPicPr>
            <a:picLocks noChangeAspect="1"/>
          </p:cNvPicPr>
          <p:nvPr/>
        </p:nvPicPr>
        <p:blipFill>
          <a:blip r:embed="rId2"/>
          <a:srcRect t="26250" b="18750"/>
          <a:stretch>
            <a:fillRect/>
          </a:stretch>
        </p:blipFill>
        <p:spPr>
          <a:xfrm>
            <a:off x="0" y="3429000"/>
            <a:ext cx="2965018" cy="3143272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467544" y="1654779"/>
            <a:ext cx="8379939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600" dirty="0" smtClean="0"/>
              <a:t>       1. มีระบบศูนย์ข้อมูล(</a:t>
            </a:r>
            <a:r>
              <a:rPr lang="en-US" sz="3600" dirty="0" smtClean="0"/>
              <a:t>MIS) </a:t>
            </a:r>
            <a:r>
              <a:rPr lang="th-TH" sz="3600" dirty="0" smtClean="0"/>
              <a:t>ที่มีโครงสร้างชัดเจน </a:t>
            </a:r>
            <a:br>
              <a:rPr lang="th-TH" sz="3600" dirty="0" smtClean="0"/>
            </a:br>
            <a:r>
              <a:rPr lang="th-TH" sz="3600" dirty="0" smtClean="0"/>
              <a:t>       2. มีชุดข้อมูลมาตรฐานที่กำหนด รายละเอียดข้อมูล(</a:t>
            </a:r>
            <a:r>
              <a:rPr lang="en-US" sz="3600" dirty="0" smtClean="0"/>
              <a:t>Template) </a:t>
            </a:r>
            <a:r>
              <a:rPr lang="th-TH" sz="3600" dirty="0" smtClean="0"/>
              <a:t/>
            </a:r>
            <a:br>
              <a:rPr lang="th-TH" sz="3600" dirty="0" smtClean="0"/>
            </a:br>
            <a:r>
              <a:rPr lang="th-TH" sz="3600" dirty="0" smtClean="0"/>
              <a:t>       3. ลดภาระการจัดเก็บ </a:t>
            </a:r>
            <a:r>
              <a:rPr lang="en-US" sz="3600" dirty="0" smtClean="0"/>
              <a:t>Items </a:t>
            </a:r>
            <a:r>
              <a:rPr lang="th-TH" sz="3600" dirty="0" smtClean="0"/>
              <a:t>โดยนำระบบ </a:t>
            </a:r>
            <a:r>
              <a:rPr lang="en-US" sz="3600" dirty="0" smtClean="0"/>
              <a:t>MIS </a:t>
            </a:r>
            <a:r>
              <a:rPr lang="th-TH" sz="3600" dirty="0" smtClean="0"/>
              <a:t>เข้ามาจัดการ</a:t>
            </a:r>
            <a:br>
              <a:rPr lang="th-TH" sz="3600" dirty="0" smtClean="0"/>
            </a:br>
            <a:r>
              <a:rPr lang="th-TH" sz="3600" dirty="0" smtClean="0"/>
              <a:t>       4. การยอมรับข้อมูล</a:t>
            </a:r>
            <a:r>
              <a:rPr lang="th-TH" sz="3600" i="1" dirty="0" smtClean="0"/>
              <a:t>(</a:t>
            </a:r>
            <a:r>
              <a:rPr lang="en-US" sz="3600" i="1" dirty="0" smtClean="0"/>
              <a:t>Approve</a:t>
            </a:r>
            <a:r>
              <a:rPr lang="th-TH" sz="3600" i="1" dirty="0" smtClean="0"/>
              <a:t>)</a:t>
            </a:r>
            <a:r>
              <a:rPr lang="th-TH" sz="3600" dirty="0" smtClean="0"/>
              <a:t> และนำเสนอผลงานในทิศทางเดียวกัน โดยการตัดสินใจจากข้อมูล</a:t>
            </a:r>
            <a:endParaRPr lang="en-US" sz="3600" b="1" dirty="0">
              <a:latin typeface="Browallia New" pitchFamily="34" charset="-34"/>
              <a:cs typeface="Browallia New" pitchFamily="34" charset="-34"/>
            </a:endParaRPr>
          </a:p>
        </p:txBody>
      </p:sp>
      <p:pic>
        <p:nvPicPr>
          <p:cNvPr id="9" name="รูปภาพ 8" descr="0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"/>
            <a:ext cx="5286380" cy="642918"/>
          </a:xfrm>
          <a:prstGeom prst="rect">
            <a:avLst/>
          </a:prstGeom>
        </p:spPr>
      </p:pic>
      <p:pic>
        <p:nvPicPr>
          <p:cNvPr id="10" name="รูปภาพ 9" descr="02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43372" y="6357958"/>
            <a:ext cx="5000660" cy="500066"/>
          </a:xfrm>
          <a:prstGeom prst="rect">
            <a:avLst/>
          </a:prstGeom>
        </p:spPr>
      </p:pic>
      <p:pic>
        <p:nvPicPr>
          <p:cNvPr id="11" name="รูปภาพ 10" descr="Medical-Tours-Costa-Rica-Medical-Tourism-Group.png"/>
          <p:cNvPicPr>
            <a:picLocks noChangeAspect="1"/>
          </p:cNvPicPr>
          <p:nvPr/>
        </p:nvPicPr>
        <p:blipFill>
          <a:blip r:embed="rId5" cstate="print"/>
          <a:srcRect t="-24998" r="41936" b="-24990"/>
          <a:stretch>
            <a:fillRect/>
          </a:stretch>
        </p:blipFill>
        <p:spPr>
          <a:xfrm>
            <a:off x="0" y="6429372"/>
            <a:ext cx="4214810" cy="428628"/>
          </a:xfrm>
          <a:prstGeom prst="rect">
            <a:avLst/>
          </a:prstGeom>
        </p:spPr>
      </p:pic>
      <p:pic>
        <p:nvPicPr>
          <p:cNvPr id="12" name="รูปภาพ 11" descr="Health_Care_Medical_029-512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86380" y="214290"/>
            <a:ext cx="3857620" cy="285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2445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51520" y="562537"/>
            <a:ext cx="753519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6600" b="1" dirty="0" smtClean="0"/>
              <a:t>การวัดผลการเปลี่ยนแปลง </a:t>
            </a:r>
            <a:r>
              <a:rPr lang="en-US" sz="6600" b="1" dirty="0" smtClean="0">
                <a:latin typeface="TH SarabunPSK" pitchFamily="34" charset="-34"/>
                <a:cs typeface="TH SarabunPSK" pitchFamily="34" charset="-34"/>
              </a:rPr>
              <a:t>:</a:t>
            </a:r>
            <a:r>
              <a:rPr lang="th-TH" sz="6600" b="1" dirty="0" smtClean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6600" b="1" dirty="0" smtClean="0">
                <a:latin typeface="TH SarabunPSK" pitchFamily="34" charset="-34"/>
                <a:cs typeface="TH SarabunPSK" pitchFamily="34" charset="-34"/>
              </a:rPr>
              <a:t> </a:t>
            </a:r>
            <a:endParaRPr lang="th-TH" sz="6600" b="1" dirty="0"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8" name="รูปภาพ 7" descr="151.jpg"/>
          <p:cNvPicPr>
            <a:picLocks noChangeAspect="1"/>
          </p:cNvPicPr>
          <p:nvPr/>
        </p:nvPicPr>
        <p:blipFill>
          <a:blip r:embed="rId2"/>
          <a:srcRect t="26250" b="18750"/>
          <a:stretch>
            <a:fillRect/>
          </a:stretch>
        </p:blipFill>
        <p:spPr>
          <a:xfrm>
            <a:off x="0" y="3429000"/>
            <a:ext cx="2965018" cy="3143272"/>
          </a:xfrm>
          <a:prstGeom prst="rect">
            <a:avLst/>
          </a:prstGeom>
        </p:spPr>
      </p:pic>
      <p:pic>
        <p:nvPicPr>
          <p:cNvPr id="9" name="รูปภาพ 8" descr="0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"/>
            <a:ext cx="5286380" cy="642918"/>
          </a:xfrm>
          <a:prstGeom prst="rect">
            <a:avLst/>
          </a:prstGeom>
        </p:spPr>
      </p:pic>
      <p:pic>
        <p:nvPicPr>
          <p:cNvPr id="10" name="รูปภาพ 9" descr="02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43372" y="6357958"/>
            <a:ext cx="5000660" cy="500066"/>
          </a:xfrm>
          <a:prstGeom prst="rect">
            <a:avLst/>
          </a:prstGeom>
        </p:spPr>
      </p:pic>
      <p:pic>
        <p:nvPicPr>
          <p:cNvPr id="11" name="รูปภาพ 10" descr="Medical-Tours-Costa-Rica-Medical-Tourism-Group.png"/>
          <p:cNvPicPr>
            <a:picLocks noChangeAspect="1"/>
          </p:cNvPicPr>
          <p:nvPr/>
        </p:nvPicPr>
        <p:blipFill>
          <a:blip r:embed="rId5" cstate="print"/>
          <a:srcRect t="-24998" r="41936" b="-24990"/>
          <a:stretch>
            <a:fillRect/>
          </a:stretch>
        </p:blipFill>
        <p:spPr>
          <a:xfrm>
            <a:off x="0" y="6429372"/>
            <a:ext cx="4214810" cy="428628"/>
          </a:xfrm>
          <a:prstGeom prst="rect">
            <a:avLst/>
          </a:prstGeom>
        </p:spPr>
      </p:pic>
      <p:pic>
        <p:nvPicPr>
          <p:cNvPr id="12" name="รูปภาพ 11" descr="Health_Care_Medical_029-512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86380" y="214290"/>
            <a:ext cx="3857620" cy="285728"/>
          </a:xfrm>
          <a:prstGeom prst="rect">
            <a:avLst/>
          </a:prstGeom>
        </p:spPr>
      </p:pic>
      <p:pic>
        <p:nvPicPr>
          <p:cNvPr id="13" name="Picture 2" descr="D:\My Documents\Desktop\Untitled.pn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556" r="9731"/>
          <a:stretch/>
        </p:blipFill>
        <p:spPr bwMode="auto">
          <a:xfrm>
            <a:off x="683568" y="1650820"/>
            <a:ext cx="8157093" cy="4377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/>
          <p:cNvSpPr txBox="1"/>
          <p:nvPr/>
        </p:nvSpPr>
        <p:spPr>
          <a:xfrm rot="20751034">
            <a:off x="690808" y="3904252"/>
            <a:ext cx="3436679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6600" b="1" dirty="0" smtClean="0">
                <a:solidFill>
                  <a:srgbClr val="FF0000"/>
                </a:solidFill>
              </a:rPr>
              <a:t>รูปแบบเดิม</a:t>
            </a:r>
            <a:endParaRPr lang="th-TH" sz="6600" b="1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822445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51520" y="562537"/>
            <a:ext cx="753519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6600" b="1" dirty="0" smtClean="0"/>
              <a:t>การวัดผลการเปลี่ยนแปลง </a:t>
            </a:r>
            <a:r>
              <a:rPr lang="en-US" sz="6600" b="1" dirty="0" smtClean="0">
                <a:latin typeface="TH SarabunPSK" pitchFamily="34" charset="-34"/>
                <a:cs typeface="TH SarabunPSK" pitchFamily="34" charset="-34"/>
              </a:rPr>
              <a:t>:</a:t>
            </a:r>
            <a:r>
              <a:rPr lang="th-TH" sz="6600" b="1" dirty="0" smtClean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6600" b="1" dirty="0" smtClean="0">
                <a:latin typeface="TH SarabunPSK" pitchFamily="34" charset="-34"/>
                <a:cs typeface="TH SarabunPSK" pitchFamily="34" charset="-34"/>
              </a:rPr>
              <a:t> </a:t>
            </a:r>
            <a:endParaRPr lang="th-TH" sz="6600" b="1" dirty="0"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8" name="รูปภาพ 7" descr="151.jpg"/>
          <p:cNvPicPr>
            <a:picLocks noChangeAspect="1"/>
          </p:cNvPicPr>
          <p:nvPr/>
        </p:nvPicPr>
        <p:blipFill>
          <a:blip r:embed="rId2"/>
          <a:srcRect t="26250" b="18750"/>
          <a:stretch>
            <a:fillRect/>
          </a:stretch>
        </p:blipFill>
        <p:spPr>
          <a:xfrm>
            <a:off x="0" y="3429000"/>
            <a:ext cx="2965018" cy="3143272"/>
          </a:xfrm>
          <a:prstGeom prst="rect">
            <a:avLst/>
          </a:prstGeom>
        </p:spPr>
      </p:pic>
      <p:pic>
        <p:nvPicPr>
          <p:cNvPr id="9" name="รูปภาพ 8" descr="0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"/>
            <a:ext cx="5286380" cy="642918"/>
          </a:xfrm>
          <a:prstGeom prst="rect">
            <a:avLst/>
          </a:prstGeom>
        </p:spPr>
      </p:pic>
      <p:pic>
        <p:nvPicPr>
          <p:cNvPr id="10" name="รูปภาพ 9" descr="02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43372" y="6357958"/>
            <a:ext cx="5000660" cy="500066"/>
          </a:xfrm>
          <a:prstGeom prst="rect">
            <a:avLst/>
          </a:prstGeom>
        </p:spPr>
      </p:pic>
      <p:pic>
        <p:nvPicPr>
          <p:cNvPr id="11" name="รูปภาพ 10" descr="Medical-Tours-Costa-Rica-Medical-Tourism-Group.png"/>
          <p:cNvPicPr>
            <a:picLocks noChangeAspect="1"/>
          </p:cNvPicPr>
          <p:nvPr/>
        </p:nvPicPr>
        <p:blipFill>
          <a:blip r:embed="rId5" cstate="print"/>
          <a:srcRect t="-24998" r="41936" b="-24990"/>
          <a:stretch>
            <a:fillRect/>
          </a:stretch>
        </p:blipFill>
        <p:spPr>
          <a:xfrm>
            <a:off x="0" y="6429372"/>
            <a:ext cx="4214810" cy="428628"/>
          </a:xfrm>
          <a:prstGeom prst="rect">
            <a:avLst/>
          </a:prstGeom>
        </p:spPr>
      </p:pic>
      <p:pic>
        <p:nvPicPr>
          <p:cNvPr id="12" name="รูปภาพ 11" descr="Health_Care_Medical_029-512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86380" y="214290"/>
            <a:ext cx="3857620" cy="285728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0" t="15015" r="36301" b="23117"/>
          <a:stretch/>
        </p:blipFill>
        <p:spPr bwMode="auto">
          <a:xfrm>
            <a:off x="395536" y="1412776"/>
            <a:ext cx="8255726" cy="4554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TextBox 12"/>
          <p:cNvSpPr txBox="1"/>
          <p:nvPr/>
        </p:nvSpPr>
        <p:spPr>
          <a:xfrm rot="1369082">
            <a:off x="5660481" y="1603754"/>
            <a:ext cx="3436679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6600" b="1" dirty="0" smtClean="0">
                <a:solidFill>
                  <a:srgbClr val="FF0000"/>
                </a:solidFill>
              </a:rPr>
              <a:t>รูปแบบใหม่</a:t>
            </a:r>
            <a:endParaRPr lang="th-TH" sz="6600" b="1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748566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51520" y="562537"/>
            <a:ext cx="753519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6600" b="1" dirty="0" smtClean="0"/>
              <a:t>การวัดผลการเปลี่ยนแปลง </a:t>
            </a:r>
            <a:r>
              <a:rPr lang="en-US" sz="6600" b="1" dirty="0" smtClean="0">
                <a:latin typeface="TH SarabunPSK" pitchFamily="34" charset="-34"/>
                <a:cs typeface="TH SarabunPSK" pitchFamily="34" charset="-34"/>
              </a:rPr>
              <a:t>:</a:t>
            </a:r>
            <a:r>
              <a:rPr lang="th-TH" sz="6600" b="1" dirty="0" smtClean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6600" b="1" dirty="0" smtClean="0">
                <a:latin typeface="TH SarabunPSK" pitchFamily="34" charset="-34"/>
                <a:cs typeface="TH SarabunPSK" pitchFamily="34" charset="-34"/>
              </a:rPr>
              <a:t> </a:t>
            </a:r>
            <a:endParaRPr lang="th-TH" sz="6600" b="1" dirty="0"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8" name="รูปภาพ 7" descr="151.jpg"/>
          <p:cNvPicPr>
            <a:picLocks noChangeAspect="1"/>
          </p:cNvPicPr>
          <p:nvPr/>
        </p:nvPicPr>
        <p:blipFill>
          <a:blip r:embed="rId2"/>
          <a:srcRect t="26250" b="18750"/>
          <a:stretch>
            <a:fillRect/>
          </a:stretch>
        </p:blipFill>
        <p:spPr>
          <a:xfrm>
            <a:off x="0" y="3429000"/>
            <a:ext cx="2965018" cy="3143272"/>
          </a:xfrm>
          <a:prstGeom prst="rect">
            <a:avLst/>
          </a:prstGeom>
        </p:spPr>
      </p:pic>
      <p:pic>
        <p:nvPicPr>
          <p:cNvPr id="9" name="รูปภาพ 8" descr="0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"/>
            <a:ext cx="5286380" cy="642918"/>
          </a:xfrm>
          <a:prstGeom prst="rect">
            <a:avLst/>
          </a:prstGeom>
        </p:spPr>
      </p:pic>
      <p:pic>
        <p:nvPicPr>
          <p:cNvPr id="10" name="รูปภาพ 9" descr="02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43372" y="6357958"/>
            <a:ext cx="5000660" cy="500066"/>
          </a:xfrm>
          <a:prstGeom prst="rect">
            <a:avLst/>
          </a:prstGeom>
        </p:spPr>
      </p:pic>
      <p:pic>
        <p:nvPicPr>
          <p:cNvPr id="11" name="รูปภาพ 10" descr="Medical-Tours-Costa-Rica-Medical-Tourism-Group.png"/>
          <p:cNvPicPr>
            <a:picLocks noChangeAspect="1"/>
          </p:cNvPicPr>
          <p:nvPr/>
        </p:nvPicPr>
        <p:blipFill>
          <a:blip r:embed="rId5" cstate="print"/>
          <a:srcRect t="-24998" r="41936" b="-24990"/>
          <a:stretch>
            <a:fillRect/>
          </a:stretch>
        </p:blipFill>
        <p:spPr>
          <a:xfrm>
            <a:off x="0" y="6429372"/>
            <a:ext cx="4214810" cy="428628"/>
          </a:xfrm>
          <a:prstGeom prst="rect">
            <a:avLst/>
          </a:prstGeom>
        </p:spPr>
      </p:pic>
      <p:pic>
        <p:nvPicPr>
          <p:cNvPr id="12" name="รูปภาพ 11" descr="Health_Care_Medical_029-512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86380" y="214290"/>
            <a:ext cx="3857620" cy="285728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644" y="2132856"/>
            <a:ext cx="8645029" cy="222496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4653136"/>
            <a:ext cx="6229350" cy="13049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13" name="TextBox 12"/>
          <p:cNvSpPr txBox="1"/>
          <p:nvPr/>
        </p:nvSpPr>
        <p:spPr>
          <a:xfrm rot="509733">
            <a:off x="3684600" y="1700258"/>
            <a:ext cx="511687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6600" b="1" dirty="0" smtClean="0">
                <a:solidFill>
                  <a:srgbClr val="FF0000"/>
                </a:solidFill>
              </a:rPr>
              <a:t>แก้ไขตัวชี้วัดซ้ำซ้อน</a:t>
            </a:r>
            <a:endParaRPr lang="th-TH" sz="6600" b="1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592549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51520" y="562537"/>
            <a:ext cx="753519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6600" b="1" dirty="0" smtClean="0"/>
              <a:t>บทเรียนที่ได้รับ </a:t>
            </a:r>
            <a:r>
              <a:rPr lang="en-US" sz="6600" b="1" dirty="0" smtClean="0">
                <a:latin typeface="TH SarabunPSK" pitchFamily="34" charset="-34"/>
                <a:cs typeface="TH SarabunPSK" pitchFamily="34" charset="-34"/>
              </a:rPr>
              <a:t>:</a:t>
            </a:r>
            <a:r>
              <a:rPr lang="th-TH" sz="6600" b="1" dirty="0" smtClean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6600" b="1" dirty="0" smtClean="0">
                <a:latin typeface="TH SarabunPSK" pitchFamily="34" charset="-34"/>
                <a:cs typeface="TH SarabunPSK" pitchFamily="34" charset="-34"/>
              </a:rPr>
              <a:t> </a:t>
            </a:r>
            <a:endParaRPr lang="th-TH" sz="6600" b="1" dirty="0"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8" name="รูปภาพ 7" descr="151.jpg"/>
          <p:cNvPicPr>
            <a:picLocks noChangeAspect="1"/>
          </p:cNvPicPr>
          <p:nvPr/>
        </p:nvPicPr>
        <p:blipFill>
          <a:blip r:embed="rId2"/>
          <a:srcRect t="26250" b="18750"/>
          <a:stretch>
            <a:fillRect/>
          </a:stretch>
        </p:blipFill>
        <p:spPr>
          <a:xfrm>
            <a:off x="0" y="3429000"/>
            <a:ext cx="2965018" cy="3143272"/>
          </a:xfrm>
          <a:prstGeom prst="rect">
            <a:avLst/>
          </a:prstGeom>
        </p:spPr>
      </p:pic>
      <p:pic>
        <p:nvPicPr>
          <p:cNvPr id="9" name="รูปภาพ 8" descr="0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"/>
            <a:ext cx="5286380" cy="642918"/>
          </a:xfrm>
          <a:prstGeom prst="rect">
            <a:avLst/>
          </a:prstGeom>
        </p:spPr>
      </p:pic>
      <p:pic>
        <p:nvPicPr>
          <p:cNvPr id="10" name="รูปภาพ 9" descr="02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43372" y="6357958"/>
            <a:ext cx="5000660" cy="500066"/>
          </a:xfrm>
          <a:prstGeom prst="rect">
            <a:avLst/>
          </a:prstGeom>
        </p:spPr>
      </p:pic>
      <p:pic>
        <p:nvPicPr>
          <p:cNvPr id="11" name="รูปภาพ 10" descr="Medical-Tours-Costa-Rica-Medical-Tourism-Group.png"/>
          <p:cNvPicPr>
            <a:picLocks noChangeAspect="1"/>
          </p:cNvPicPr>
          <p:nvPr/>
        </p:nvPicPr>
        <p:blipFill>
          <a:blip r:embed="rId5" cstate="print"/>
          <a:srcRect t="-24998" r="41936" b="-24990"/>
          <a:stretch>
            <a:fillRect/>
          </a:stretch>
        </p:blipFill>
        <p:spPr>
          <a:xfrm>
            <a:off x="0" y="6429372"/>
            <a:ext cx="4214810" cy="428628"/>
          </a:xfrm>
          <a:prstGeom prst="rect">
            <a:avLst/>
          </a:prstGeom>
        </p:spPr>
      </p:pic>
      <p:pic>
        <p:nvPicPr>
          <p:cNvPr id="12" name="รูปภาพ 11" descr="Health_Care_Medical_029-512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86380" y="214290"/>
            <a:ext cx="3857620" cy="285728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467544" y="1654779"/>
            <a:ext cx="837993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600" dirty="0" smtClean="0"/>
              <a:t>         1. ระบบข้อมูล </a:t>
            </a:r>
            <a:r>
              <a:rPr lang="en-US" sz="3600" dirty="0" smtClean="0"/>
              <a:t>Data items </a:t>
            </a:r>
            <a:r>
              <a:rPr lang="th-TH" sz="3600" dirty="0" smtClean="0"/>
              <a:t>มีการจัดการที่ง่าย ลดภาระและกระบวนการที่สั้นลง</a:t>
            </a:r>
            <a:br>
              <a:rPr lang="th-TH" sz="3600" dirty="0" smtClean="0"/>
            </a:br>
            <a:r>
              <a:rPr lang="th-TH" sz="3600" dirty="0" smtClean="0"/>
              <a:t>       2. มีการพัฒนาระบบอย่างต่อเนื่อง และเพิ่มศักยภาพของผู้พัฒนา</a:t>
            </a:r>
            <a:endParaRPr lang="en-US" sz="3600" b="1" dirty="0">
              <a:latin typeface="Browallia New" pitchFamily="34" charset="-34"/>
              <a:cs typeface="Browallia New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822445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รูปภาพ 7" descr="151.jpg"/>
          <p:cNvPicPr>
            <a:picLocks noChangeAspect="1"/>
          </p:cNvPicPr>
          <p:nvPr/>
        </p:nvPicPr>
        <p:blipFill>
          <a:blip r:embed="rId2"/>
          <a:srcRect t="26250" b="18750"/>
          <a:stretch>
            <a:fillRect/>
          </a:stretch>
        </p:blipFill>
        <p:spPr>
          <a:xfrm>
            <a:off x="0" y="3429000"/>
            <a:ext cx="2965018" cy="3143272"/>
          </a:xfrm>
          <a:prstGeom prst="rect">
            <a:avLst/>
          </a:prstGeom>
        </p:spPr>
      </p:pic>
      <p:pic>
        <p:nvPicPr>
          <p:cNvPr id="9" name="รูปภาพ 8" descr="0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"/>
            <a:ext cx="5286380" cy="642918"/>
          </a:xfrm>
          <a:prstGeom prst="rect">
            <a:avLst/>
          </a:prstGeom>
        </p:spPr>
      </p:pic>
      <p:pic>
        <p:nvPicPr>
          <p:cNvPr id="10" name="รูปภาพ 9" descr="02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43372" y="6357958"/>
            <a:ext cx="5000660" cy="500066"/>
          </a:xfrm>
          <a:prstGeom prst="rect">
            <a:avLst/>
          </a:prstGeom>
        </p:spPr>
      </p:pic>
      <p:pic>
        <p:nvPicPr>
          <p:cNvPr id="11" name="รูปภาพ 10" descr="Medical-Tours-Costa-Rica-Medical-Tourism-Group.png"/>
          <p:cNvPicPr>
            <a:picLocks noChangeAspect="1"/>
          </p:cNvPicPr>
          <p:nvPr/>
        </p:nvPicPr>
        <p:blipFill>
          <a:blip r:embed="rId5" cstate="print"/>
          <a:srcRect t="-24998" r="41936" b="-24990"/>
          <a:stretch>
            <a:fillRect/>
          </a:stretch>
        </p:blipFill>
        <p:spPr>
          <a:xfrm>
            <a:off x="0" y="6429372"/>
            <a:ext cx="4214810" cy="428628"/>
          </a:xfrm>
          <a:prstGeom prst="rect">
            <a:avLst/>
          </a:prstGeom>
        </p:spPr>
      </p:pic>
      <p:pic>
        <p:nvPicPr>
          <p:cNvPr id="12" name="รูปภาพ 11" descr="Health_Care_Medical_029-512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86380" y="214290"/>
            <a:ext cx="3857620" cy="285728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1827955" y="2060848"/>
            <a:ext cx="616422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9600" b="1" dirty="0" smtClean="0">
                <a:latin typeface="TH SarabunPSK" pitchFamily="34" charset="-34"/>
                <a:cs typeface="TH SarabunPSK" pitchFamily="34" charset="-34"/>
              </a:rPr>
              <a:t>จบการนำเสนอ</a:t>
            </a:r>
            <a:endParaRPr lang="th-TH" sz="9600" b="1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822445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ชุดรูปแบบของ Office">
  <a:themeElements>
    <a:clrScheme name="สำนักงา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สำนักงา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สำนักงา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1968</TotalTime>
  <Words>128</Words>
  <Application>Microsoft Office PowerPoint</Application>
  <PresentationFormat>นำเสนอทางหน้าจอ (4:3)</PresentationFormat>
  <Paragraphs>24</Paragraphs>
  <Slides>15</Slides>
  <Notes>0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15</vt:i4>
      </vt:variant>
    </vt:vector>
  </HeadingPairs>
  <TitlesOfParts>
    <vt:vector size="16" baseType="lpstr">
      <vt:lpstr>ชุดรูปแบบของ Office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งานนำเสนอ PowerPoint</dc:title>
  <dc:creator>Administrator</dc:creator>
  <cp:lastModifiedBy>Ratz</cp:lastModifiedBy>
  <cp:revision>48</cp:revision>
  <dcterms:created xsi:type="dcterms:W3CDTF">2014-07-09T04:24:34Z</dcterms:created>
  <dcterms:modified xsi:type="dcterms:W3CDTF">2016-09-19T02:06:11Z</dcterms:modified>
</cp:coreProperties>
</file>