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71" r:id="rId4"/>
    <p:sldId id="272" r:id="rId5"/>
    <p:sldId id="273" r:id="rId6"/>
    <p:sldId id="274" r:id="rId7"/>
    <p:sldId id="263" r:id="rId8"/>
    <p:sldId id="257" r:id="rId9"/>
    <p:sldId id="276" r:id="rId10"/>
    <p:sldId id="264" r:id="rId11"/>
    <p:sldId id="261" r:id="rId12"/>
    <p:sldId id="265" r:id="rId13"/>
    <p:sldId id="266" r:id="rId14"/>
    <p:sldId id="267" r:id="rId15"/>
    <p:sldId id="275" r:id="rId16"/>
    <p:sldId id="268" r:id="rId17"/>
    <p:sldId id="259" r:id="rId18"/>
    <p:sldId id="260" r:id="rId19"/>
    <p:sldId id="262" r:id="rId20"/>
    <p:sldId id="277" r:id="rId21"/>
    <p:sldId id="269" r:id="rId22"/>
    <p:sldId id="270" r:id="rId23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52B78"/>
    <a:srgbClr val="5BF41E"/>
    <a:srgbClr val="8D4CD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813" autoAdjust="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F293D-20BF-487A-BFA7-792ABC73B8A5}" type="datetimeFigureOut">
              <a:rPr lang="th-TH" smtClean="0"/>
              <a:t>28/10/57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CBBE1-314B-45E7-A14D-E54A756E973C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F293D-20BF-487A-BFA7-792ABC73B8A5}" type="datetimeFigureOut">
              <a:rPr lang="th-TH" smtClean="0"/>
              <a:t>28/10/57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CBBE1-314B-45E7-A14D-E54A756E973C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F293D-20BF-487A-BFA7-792ABC73B8A5}" type="datetimeFigureOut">
              <a:rPr lang="th-TH" smtClean="0"/>
              <a:t>28/10/57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CBBE1-314B-45E7-A14D-E54A756E973C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F293D-20BF-487A-BFA7-792ABC73B8A5}" type="datetimeFigureOut">
              <a:rPr lang="th-TH" smtClean="0"/>
              <a:t>28/10/57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CBBE1-314B-45E7-A14D-E54A756E973C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F293D-20BF-487A-BFA7-792ABC73B8A5}" type="datetimeFigureOut">
              <a:rPr lang="th-TH" smtClean="0"/>
              <a:t>28/10/57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CBBE1-314B-45E7-A14D-E54A756E973C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F293D-20BF-487A-BFA7-792ABC73B8A5}" type="datetimeFigureOut">
              <a:rPr lang="th-TH" smtClean="0"/>
              <a:t>28/10/57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CBBE1-314B-45E7-A14D-E54A756E973C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F293D-20BF-487A-BFA7-792ABC73B8A5}" type="datetimeFigureOut">
              <a:rPr lang="th-TH" smtClean="0"/>
              <a:t>28/10/57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CBBE1-314B-45E7-A14D-E54A756E973C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F293D-20BF-487A-BFA7-792ABC73B8A5}" type="datetimeFigureOut">
              <a:rPr lang="th-TH" smtClean="0"/>
              <a:t>28/10/57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CBBE1-314B-45E7-A14D-E54A756E973C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F293D-20BF-487A-BFA7-792ABC73B8A5}" type="datetimeFigureOut">
              <a:rPr lang="th-TH" smtClean="0"/>
              <a:t>28/10/57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CBBE1-314B-45E7-A14D-E54A756E973C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F293D-20BF-487A-BFA7-792ABC73B8A5}" type="datetimeFigureOut">
              <a:rPr lang="th-TH" smtClean="0"/>
              <a:t>28/10/57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CBBE1-314B-45E7-A14D-E54A756E973C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F293D-20BF-487A-BFA7-792ABC73B8A5}" type="datetimeFigureOut">
              <a:rPr lang="th-TH" smtClean="0"/>
              <a:t>28/10/57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CBBE1-314B-45E7-A14D-E54A756E973C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5F293D-20BF-487A-BFA7-792ABC73B8A5}" type="datetimeFigureOut">
              <a:rPr lang="th-TH" smtClean="0"/>
              <a:t>28/10/57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DCBBE1-314B-45E7-A14D-E54A756E973C}" type="slidenum">
              <a:rPr lang="th-TH" smtClean="0"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9.jpeg"/><Relationship Id="rId18" Type="http://schemas.openxmlformats.org/officeDocument/2006/relationships/image" Target="../media/image24.png"/><Relationship Id="rId3" Type="http://schemas.openxmlformats.org/officeDocument/2006/relationships/image" Target="../media/image3.png"/><Relationship Id="rId7" Type="http://schemas.openxmlformats.org/officeDocument/2006/relationships/image" Target="../media/image13.png"/><Relationship Id="rId12" Type="http://schemas.openxmlformats.org/officeDocument/2006/relationships/image" Target="../media/image18.png"/><Relationship Id="rId17" Type="http://schemas.openxmlformats.org/officeDocument/2006/relationships/image" Target="../media/image23.png"/><Relationship Id="rId2" Type="http://schemas.openxmlformats.org/officeDocument/2006/relationships/image" Target="../media/image1.png"/><Relationship Id="rId16" Type="http://schemas.openxmlformats.org/officeDocument/2006/relationships/image" Target="../media/image2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5" Type="http://schemas.openxmlformats.org/officeDocument/2006/relationships/image" Target="../media/image2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Relationship Id="rId1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547664" y="1484784"/>
            <a:ext cx="662473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b="1" dirty="0" smtClean="0">
                <a:latin typeface="TH SarabunPSK" pitchFamily="34" charset="-34"/>
                <a:cs typeface="TH SarabunPSK" pitchFamily="34" charset="-34"/>
              </a:rPr>
              <a:t>CQI</a:t>
            </a:r>
            <a:r>
              <a:rPr lang="en-US" sz="5400" b="1" dirty="0" smtClean="0">
                <a:latin typeface="TH SarabunPSK" pitchFamily="34" charset="-34"/>
                <a:cs typeface="TH SarabunPSK" pitchFamily="34" charset="-34"/>
              </a:rPr>
              <a:t> : </a:t>
            </a:r>
            <a:r>
              <a:rPr lang="th-TH" sz="5400" b="1" dirty="0">
                <a:latin typeface="TH SarabunPSK" pitchFamily="34" charset="-34"/>
                <a:cs typeface="TH SarabunPSK" pitchFamily="34" charset="-34"/>
              </a:rPr>
              <a:t>การออกแบบระบบข้อมูลข่าวสารในโรงพยาบาล</a:t>
            </a:r>
          </a:p>
        </p:txBody>
      </p:sp>
      <p:pic>
        <p:nvPicPr>
          <p:cNvPr id="6" name="รูปภาพ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3284984"/>
            <a:ext cx="5790722" cy="2133424"/>
          </a:xfrm>
          <a:prstGeom prst="rect">
            <a:avLst/>
          </a:prstGeom>
        </p:spPr>
      </p:pic>
      <p:pic>
        <p:nvPicPr>
          <p:cNvPr id="8" name="รูปภาพ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5275" y="3882820"/>
            <a:ext cx="1659988" cy="578149"/>
          </a:xfrm>
          <a:prstGeom prst="rect">
            <a:avLst/>
          </a:prstGeom>
        </p:spPr>
      </p:pic>
      <p:pic>
        <p:nvPicPr>
          <p:cNvPr id="12" name="รูปภาพ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9683" y="6257229"/>
            <a:ext cx="1659988" cy="578149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3522" y="6313008"/>
            <a:ext cx="489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โดย</a:t>
            </a:r>
            <a:r>
              <a:rPr lang="en-US" b="1" dirty="0" smtClean="0">
                <a:latin typeface="TH SarabunPSK" pitchFamily="34" charset="-34"/>
                <a:cs typeface="TH SarabunPSK" pitchFamily="34" charset="-34"/>
              </a:rPr>
              <a:t> : 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งาน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ข้อมูลข่าวสาร โรงพยาบาลสาม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ง่าม</a:t>
            </a:r>
            <a:endParaRPr lang="th-TH" b="1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6" name="รูปภาพ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3237970"/>
            <a:ext cx="2411760" cy="2028033"/>
          </a:xfrm>
          <a:prstGeom prst="rect">
            <a:avLst/>
          </a:prstGeom>
        </p:spPr>
      </p:pic>
      <p:pic>
        <p:nvPicPr>
          <p:cNvPr id="17" name="รูปภาพ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2032" y="3312177"/>
            <a:ext cx="2334344" cy="1877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3641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9683" y="6257229"/>
            <a:ext cx="1659988" cy="57814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3522" y="6313008"/>
            <a:ext cx="489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โดย</a:t>
            </a:r>
            <a:r>
              <a:rPr lang="en-US" b="1" dirty="0" smtClean="0">
                <a:latin typeface="TH SarabunPSK" pitchFamily="34" charset="-34"/>
                <a:cs typeface="TH SarabunPSK" pitchFamily="34" charset="-34"/>
              </a:rPr>
              <a:t> : 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งาน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ข้อมูลข่าวสาร โรงพยาบาลสาม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ง่าม</a:t>
            </a:r>
            <a:endParaRPr lang="th-TH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03176" y="1124744"/>
            <a:ext cx="7657256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th-TH" sz="6600" b="1" dirty="0">
                <a:latin typeface="TH SarabunPSK" pitchFamily="34" charset="-34"/>
                <a:cs typeface="TH SarabunPSK" pitchFamily="34" charset="-34"/>
              </a:rPr>
              <a:t>เป้าหมาย </a:t>
            </a:r>
            <a:r>
              <a:rPr lang="en-US" sz="6600" b="1" dirty="0">
                <a:latin typeface="TH SarabunPSK" pitchFamily="34" charset="-34"/>
                <a:cs typeface="TH SarabunPSK" pitchFamily="34" charset="-34"/>
              </a:rPr>
              <a:t>:</a:t>
            </a:r>
            <a:r>
              <a:rPr lang="th-TH" sz="6600" i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6600" dirty="0">
                <a:latin typeface="TH SarabunPSK" pitchFamily="34" charset="-34"/>
                <a:cs typeface="TH SarabunPSK" pitchFamily="34" charset="-34"/>
              </a:rPr>
              <a:t>ระบบข้อมูลข่าวสารที่มีคุณภาพ สามารถนำข้อมูลไปใช้ในการดำเนินงานได้</a:t>
            </a:r>
            <a:endParaRPr lang="en-US" sz="6600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402522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9683" y="6257229"/>
            <a:ext cx="1659988" cy="57814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3522" y="6313008"/>
            <a:ext cx="489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โดย</a:t>
            </a:r>
            <a:r>
              <a:rPr lang="en-US" b="1" dirty="0" smtClean="0">
                <a:latin typeface="TH SarabunPSK" pitchFamily="34" charset="-34"/>
                <a:cs typeface="TH SarabunPSK" pitchFamily="34" charset="-34"/>
              </a:rPr>
              <a:t> : 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งาน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ข้อมูลข่าวสาร โรงพยาบาลสาม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ง่าม</a:t>
            </a:r>
            <a:endParaRPr lang="th-TH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03176" y="1124744"/>
            <a:ext cx="7657256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th-TH" sz="6600" b="1" dirty="0" smtClean="0">
                <a:latin typeface="TH SarabunPSK" pitchFamily="34" charset="-34"/>
                <a:cs typeface="TH SarabunPSK" pitchFamily="34" charset="-34"/>
              </a:rPr>
              <a:t>แนวคิด </a:t>
            </a:r>
            <a:r>
              <a:rPr lang="en-US" sz="6600" b="1" dirty="0">
                <a:latin typeface="TH SarabunPSK" pitchFamily="34" charset="-34"/>
                <a:cs typeface="TH SarabunPSK" pitchFamily="34" charset="-34"/>
              </a:rPr>
              <a:t>:</a:t>
            </a:r>
            <a:r>
              <a:rPr lang="th-TH" sz="6600" i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6600" i="1" dirty="0" smtClean="0"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6600" i="1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6600" dirty="0"/>
              <a:t>  1. </a:t>
            </a:r>
            <a:r>
              <a:rPr lang="th-TH" sz="6600" dirty="0" smtClean="0"/>
              <a:t>การ</a:t>
            </a:r>
            <a:r>
              <a:rPr lang="th-TH" sz="6600" dirty="0"/>
              <a:t>จัดเก็บ </a:t>
            </a:r>
            <a:r>
              <a:rPr lang="en-US" sz="6600" dirty="0" smtClean="0"/>
              <a:t>KPI </a:t>
            </a:r>
            <a:r>
              <a:rPr lang="th-TH" sz="6600" dirty="0"/>
              <a:t>นั้นต้องสอดคล้องกับข้อมูลในฝ่ายงานต่างๆ</a:t>
            </a:r>
            <a:br>
              <a:rPr lang="th-TH" sz="6600" dirty="0"/>
            </a:br>
            <a:endParaRPr lang="en-US" sz="6600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598022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9683" y="6257229"/>
            <a:ext cx="1659988" cy="57814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3522" y="6313008"/>
            <a:ext cx="489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โดย</a:t>
            </a:r>
            <a:r>
              <a:rPr lang="en-US" b="1" dirty="0" smtClean="0">
                <a:latin typeface="TH SarabunPSK" pitchFamily="34" charset="-34"/>
                <a:cs typeface="TH SarabunPSK" pitchFamily="34" charset="-34"/>
              </a:rPr>
              <a:t> : 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งาน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ข้อมูลข่าวสาร โรงพยาบาลสาม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ง่าม</a:t>
            </a:r>
            <a:endParaRPr lang="th-TH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03176" y="1124744"/>
            <a:ext cx="7657256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th-TH" sz="6600" b="1" dirty="0" smtClean="0">
                <a:latin typeface="TH SarabunPSK" pitchFamily="34" charset="-34"/>
                <a:cs typeface="TH SarabunPSK" pitchFamily="34" charset="-34"/>
              </a:rPr>
              <a:t>แนวคิด </a:t>
            </a:r>
            <a:r>
              <a:rPr lang="en-US" sz="6600" b="1" dirty="0">
                <a:latin typeface="TH SarabunPSK" pitchFamily="34" charset="-34"/>
                <a:cs typeface="TH SarabunPSK" pitchFamily="34" charset="-34"/>
              </a:rPr>
              <a:t>:</a:t>
            </a:r>
            <a:r>
              <a:rPr lang="th-TH" sz="6600" i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6600" i="1" dirty="0" smtClean="0"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6600" i="1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6600" dirty="0"/>
              <a:t> 2. สามารถประเมินระดับความสัมฤทธิ์ผลของ </a:t>
            </a:r>
            <a:r>
              <a:rPr lang="en-US" sz="6600" dirty="0"/>
              <a:t>KPI </a:t>
            </a:r>
            <a:r>
              <a:rPr lang="th-TH" sz="6600" dirty="0"/>
              <a:t>ความทันเวลา และความครบถ้วนได้</a:t>
            </a:r>
            <a:r>
              <a:rPr lang="th-TH" sz="6600" dirty="0" smtClean="0"/>
              <a:t>ทันที</a:t>
            </a:r>
            <a:endParaRPr lang="en-US" sz="6600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818008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9683" y="6257229"/>
            <a:ext cx="1659988" cy="57814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3522" y="6313008"/>
            <a:ext cx="489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โดย</a:t>
            </a:r>
            <a:r>
              <a:rPr lang="en-US" b="1" dirty="0" smtClean="0">
                <a:latin typeface="TH SarabunPSK" pitchFamily="34" charset="-34"/>
                <a:cs typeface="TH SarabunPSK" pitchFamily="34" charset="-34"/>
              </a:rPr>
              <a:t> : 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งาน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ข้อมูลข่าวสาร โรงพยาบาลสาม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ง่าม</a:t>
            </a:r>
            <a:endParaRPr lang="th-TH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03176" y="1124744"/>
            <a:ext cx="765725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th-TH" sz="6600" b="1" dirty="0" smtClean="0">
                <a:latin typeface="TH SarabunPSK" pitchFamily="34" charset="-34"/>
                <a:cs typeface="TH SarabunPSK" pitchFamily="34" charset="-34"/>
              </a:rPr>
              <a:t>แนวคิด </a:t>
            </a:r>
            <a:r>
              <a:rPr lang="en-US" sz="6600" b="1" dirty="0">
                <a:latin typeface="TH SarabunPSK" pitchFamily="34" charset="-34"/>
                <a:cs typeface="TH SarabunPSK" pitchFamily="34" charset="-34"/>
              </a:rPr>
              <a:t>:</a:t>
            </a:r>
            <a:r>
              <a:rPr lang="th-TH" sz="6600" i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6600" i="1" dirty="0" smtClean="0"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6600" i="1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6600" dirty="0"/>
              <a:t> 3. ลดขั้นตอน ลดเอกสาร สะท้อนผลกลับไปยังผู้รับผิดชอบ และผู้บริหารได้ทันที</a:t>
            </a:r>
            <a:endParaRPr lang="en-US" sz="6600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83267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รูปภาพ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1511" y="6568925"/>
            <a:ext cx="1659988" cy="57814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3522" y="6313008"/>
            <a:ext cx="489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โดย</a:t>
            </a:r>
            <a:r>
              <a:rPr lang="en-US" b="1" dirty="0" smtClean="0">
                <a:latin typeface="TH SarabunPSK" pitchFamily="34" charset="-34"/>
                <a:cs typeface="TH SarabunPSK" pitchFamily="34" charset="-34"/>
              </a:rPr>
              <a:t> : 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งาน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ข้อมูลข่าวสาร โรงพยาบาลสาม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ง่าม</a:t>
            </a:r>
            <a:endParaRPr lang="th-TH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1520" y="562537"/>
            <a:ext cx="439248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6600" b="1" dirty="0" smtClean="0"/>
              <a:t>ข้อมูลนำเข้า</a:t>
            </a:r>
            <a:r>
              <a:rPr lang="th-TH" sz="6600" b="1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6600" b="1" dirty="0">
                <a:latin typeface="TH SarabunPSK" pitchFamily="34" charset="-34"/>
                <a:cs typeface="TH SarabunPSK" pitchFamily="34" charset="-34"/>
              </a:rPr>
              <a:t>:</a:t>
            </a:r>
            <a:r>
              <a:rPr lang="th-TH" sz="66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6600" b="1" dirty="0" smtClean="0">
                <a:latin typeface="TH SarabunPSK" pitchFamily="34" charset="-34"/>
                <a:cs typeface="TH SarabunPSK" pitchFamily="34" charset="-34"/>
              </a:rPr>
              <a:t> </a:t>
            </a:r>
            <a:endParaRPr lang="th-TH" sz="6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55576" y="1268760"/>
            <a:ext cx="680475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dirty="0"/>
              <a:t/>
            </a:r>
            <a:br>
              <a:rPr lang="th-TH" sz="3600" dirty="0"/>
            </a:br>
            <a:r>
              <a:rPr lang="th-TH" sz="4800" b="1" dirty="0"/>
              <a:t>   1. รายงานข้อมูล </a:t>
            </a:r>
            <a:r>
              <a:rPr lang="en-US" sz="4800" b="1" dirty="0" err="1"/>
              <a:t>Dataitems</a:t>
            </a:r>
            <a:r>
              <a:rPr lang="en-US" sz="4800" b="1" dirty="0"/>
              <a:t/>
            </a:r>
            <a:br>
              <a:rPr lang="en-US" sz="4800" b="1" dirty="0"/>
            </a:br>
            <a:r>
              <a:rPr lang="en-US" sz="4800" b="1" dirty="0"/>
              <a:t>   2. KPI Template</a:t>
            </a:r>
            <a:br>
              <a:rPr lang="en-US" sz="4800" b="1" dirty="0"/>
            </a:br>
            <a:r>
              <a:rPr lang="en-US" sz="4800" b="1" dirty="0"/>
              <a:t>   3. </a:t>
            </a:r>
            <a:r>
              <a:rPr lang="th-TH" sz="4800" b="1" dirty="0"/>
              <a:t>ผู้รับผิดชอบ</a:t>
            </a:r>
            <a:endParaRPr lang="en-US" sz="4800" b="1" dirty="0"/>
          </a:p>
        </p:txBody>
      </p:sp>
    </p:spTree>
    <p:extLst>
      <p:ext uri="{BB962C8B-B14F-4D97-AF65-F5344CB8AC3E}">
        <p14:creationId xmlns:p14="http://schemas.microsoft.com/office/powerpoint/2010/main" val="909957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388309"/>
            <a:ext cx="8424936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6600" b="1" dirty="0">
                <a:latin typeface="TH SarabunPSK" pitchFamily="34" charset="-34"/>
                <a:cs typeface="TH SarabunPSK" pitchFamily="34" charset="-34"/>
              </a:rPr>
              <a:t>ปัญหาและ</a:t>
            </a:r>
            <a:r>
              <a:rPr lang="th-TH" sz="6600" b="1" dirty="0" smtClean="0">
                <a:latin typeface="TH SarabunPSK" pitchFamily="34" charset="-34"/>
                <a:cs typeface="TH SarabunPSK" pitchFamily="34" charset="-34"/>
              </a:rPr>
              <a:t>สาเหตุ</a:t>
            </a:r>
            <a:r>
              <a:rPr lang="en-US" sz="6600" b="1" dirty="0" smtClean="0">
                <a:latin typeface="TH SarabunPSK" pitchFamily="34" charset="-34"/>
                <a:cs typeface="TH SarabunPSK" pitchFamily="34" charset="-34"/>
              </a:rPr>
              <a:t> : </a:t>
            </a:r>
            <a:r>
              <a:rPr lang="th-TH" sz="6600" b="1" dirty="0" smtClean="0"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6600" b="1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6600" b="1" dirty="0" smtClean="0">
                <a:latin typeface="TH SarabunPSK" pitchFamily="34" charset="-34"/>
                <a:cs typeface="TH SarabunPSK" pitchFamily="34" charset="-34"/>
              </a:rPr>
              <a:t>- </a:t>
            </a:r>
            <a:r>
              <a:rPr lang="th-TH" sz="6600" dirty="0">
                <a:latin typeface="TH SarabunPSK" pitchFamily="34" charset="-34"/>
                <a:cs typeface="TH SarabunPSK" pitchFamily="34" charset="-34"/>
              </a:rPr>
              <a:t>ข้อมูลล่าช้าไม่ครบถ้วน </a:t>
            </a:r>
            <a:r>
              <a:rPr lang="th-TH" sz="6600" dirty="0" smtClean="0"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6600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6600" dirty="0" smtClean="0">
                <a:latin typeface="TH SarabunPSK" pitchFamily="34" charset="-34"/>
                <a:cs typeface="TH SarabunPSK" pitchFamily="34" charset="-34"/>
              </a:rPr>
              <a:t>- </a:t>
            </a:r>
            <a:r>
              <a:rPr lang="th-TH" sz="6600" dirty="0">
                <a:latin typeface="TH SarabunPSK" pitchFamily="34" charset="-34"/>
                <a:cs typeface="TH SarabunPSK" pitchFamily="34" charset="-34"/>
              </a:rPr>
              <a:t>การกำหนดชุด</a:t>
            </a:r>
            <a:r>
              <a:rPr lang="th-TH" sz="6600" dirty="0" smtClean="0">
                <a:latin typeface="TH SarabunPSK" pitchFamily="34" charset="-34"/>
                <a:cs typeface="TH SarabunPSK" pitchFamily="34" charset="-34"/>
              </a:rPr>
              <a:t>ข้อมูลไม่ได้มาตรฐาน</a:t>
            </a:r>
            <a:br>
              <a:rPr lang="th-TH" sz="6600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6600" dirty="0" smtClean="0">
                <a:latin typeface="TH SarabunPSK" pitchFamily="34" charset="-34"/>
                <a:cs typeface="TH SarabunPSK" pitchFamily="34" charset="-34"/>
              </a:rPr>
              <a:t>- ข้อมูล</a:t>
            </a:r>
            <a:r>
              <a:rPr lang="th-TH" sz="6600" dirty="0">
                <a:latin typeface="TH SarabunPSK" pitchFamily="34" charset="-34"/>
                <a:cs typeface="TH SarabunPSK" pitchFamily="34" charset="-34"/>
              </a:rPr>
              <a:t>หลากหลายซับซ้อน </a:t>
            </a:r>
            <a:r>
              <a:rPr lang="th-TH" sz="6600" dirty="0" smtClean="0"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6600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6600" dirty="0" smtClean="0">
                <a:latin typeface="TH SarabunPSK" pitchFamily="34" charset="-34"/>
                <a:cs typeface="TH SarabunPSK" pitchFamily="34" charset="-34"/>
              </a:rPr>
              <a:t>- หน่วยงานใช้ข้อมูลหลาย</a:t>
            </a:r>
            <a:r>
              <a:rPr lang="th-TH" sz="6600" dirty="0">
                <a:latin typeface="TH SarabunPSK" pitchFamily="34" charset="-34"/>
                <a:cs typeface="TH SarabunPSK" pitchFamily="34" charset="-34"/>
              </a:rPr>
              <a:t>ระดับ </a:t>
            </a:r>
            <a:endParaRPr lang="th-TH" sz="6600" b="1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3" name="รูปภาพ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9683" y="6257229"/>
            <a:ext cx="1659988" cy="57814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3522" y="6313008"/>
            <a:ext cx="489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โดย</a:t>
            </a:r>
            <a:r>
              <a:rPr lang="en-US" b="1" dirty="0" smtClean="0">
                <a:latin typeface="TH SarabunPSK" pitchFamily="34" charset="-34"/>
                <a:cs typeface="TH SarabunPSK" pitchFamily="34" charset="-34"/>
              </a:rPr>
              <a:t> : 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งาน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ข้อมูลข่าวสาร โรงพยาบาลสาม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ง่าม</a:t>
            </a:r>
            <a:endParaRPr lang="th-TH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091744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819" y="2022415"/>
            <a:ext cx="4961756" cy="3530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67544" y="270340"/>
            <a:ext cx="763284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6600" b="1" dirty="0"/>
              <a:t>ปัญหาและสาเหตุ</a:t>
            </a:r>
            <a:r>
              <a:rPr lang="en-US" sz="6600" b="1" dirty="0" smtClean="0">
                <a:latin typeface="TH SarabunPSK" pitchFamily="34" charset="-34"/>
                <a:cs typeface="TH SarabunPSK" pitchFamily="34" charset="-34"/>
              </a:rPr>
              <a:t> :</a:t>
            </a:r>
            <a:endParaRPr lang="th-TH" sz="6600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3" name="รูปภาพ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9683" y="6257229"/>
            <a:ext cx="1659988" cy="57814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3522" y="6313008"/>
            <a:ext cx="489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โดย</a:t>
            </a:r>
            <a:r>
              <a:rPr lang="en-US" b="1" dirty="0" smtClean="0">
                <a:latin typeface="TH SarabunPSK" pitchFamily="34" charset="-34"/>
                <a:cs typeface="TH SarabunPSK" pitchFamily="34" charset="-34"/>
              </a:rPr>
              <a:t> : 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งาน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ข้อมูลข่าวสาร โรงพยาบาลสาม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ง่าม</a:t>
            </a:r>
            <a:endParaRPr lang="th-TH" b="1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3140968"/>
            <a:ext cx="4992556" cy="2808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971600" y="1225963"/>
            <a:ext cx="76328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4400" b="1" dirty="0" smtClean="0">
                <a:latin typeface="TH SarabunPSK" pitchFamily="34" charset="-34"/>
                <a:cs typeface="TH SarabunPSK" pitchFamily="34" charset="-34"/>
              </a:rPr>
              <a:t>ใช้ไฟล์ร่วมกัน </a:t>
            </a:r>
            <a:r>
              <a:rPr lang="en-US" sz="4400" b="1" dirty="0" smtClean="0">
                <a:latin typeface="TH SarabunPSK" pitchFamily="34" charset="-34"/>
                <a:cs typeface="TH SarabunPSK" pitchFamily="34" charset="-34"/>
              </a:rPr>
              <a:t>\\redhat9\kpi$</a:t>
            </a:r>
            <a:endParaRPr lang="th-TH" sz="4400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84176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รูปภาพ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1511" y="6568925"/>
            <a:ext cx="1659988" cy="57814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3522" y="6313008"/>
            <a:ext cx="489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โดย</a:t>
            </a:r>
            <a:r>
              <a:rPr lang="en-US" b="1" dirty="0" smtClean="0">
                <a:latin typeface="TH SarabunPSK" pitchFamily="34" charset="-34"/>
                <a:cs typeface="TH SarabunPSK" pitchFamily="34" charset="-34"/>
              </a:rPr>
              <a:t> : 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งาน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ข้อมูลข่าวสาร โรงพยาบาลสาม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ง่าม</a:t>
            </a:r>
            <a:endParaRPr lang="th-TH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1520" y="562537"/>
            <a:ext cx="691276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6600" b="1" dirty="0"/>
              <a:t>ขั้นตอนการดำเนินงาน </a:t>
            </a:r>
            <a:r>
              <a:rPr lang="en-US" sz="6600" b="1" dirty="0" smtClean="0">
                <a:latin typeface="TH SarabunPSK" pitchFamily="34" charset="-34"/>
                <a:cs typeface="TH SarabunPSK" pitchFamily="34" charset="-34"/>
              </a:rPr>
              <a:t>:</a:t>
            </a:r>
            <a:r>
              <a:rPr lang="th-TH" sz="6600" b="1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6600" b="1" dirty="0" smtClean="0">
                <a:latin typeface="TH SarabunPSK" pitchFamily="34" charset="-34"/>
                <a:cs typeface="TH SarabunPSK" pitchFamily="34" charset="-34"/>
              </a:rPr>
              <a:t> </a:t>
            </a:r>
            <a:endParaRPr lang="th-TH" sz="6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67544" y="1654779"/>
            <a:ext cx="837993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dirty="0">
                <a:latin typeface="Cordia New (เนื้อความ)"/>
              </a:rPr>
              <a:t> </a:t>
            </a:r>
            <a:r>
              <a:rPr lang="th-TH" sz="3600" dirty="0" smtClean="0">
                <a:latin typeface="Cordia New (เนื้อความ)"/>
              </a:rPr>
              <a:t>  </a:t>
            </a:r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1</a:t>
            </a:r>
            <a:r>
              <a:rPr lang="th-TH" sz="3600" b="1" dirty="0">
                <a:latin typeface="TH SarabunPSK" pitchFamily="34" charset="-34"/>
                <a:cs typeface="TH SarabunPSK" pitchFamily="34" charset="-34"/>
              </a:rPr>
              <a:t>. กำหนดรายการข้อมูล </a:t>
            </a:r>
            <a:r>
              <a:rPr lang="en-US" sz="3600" b="1" dirty="0">
                <a:latin typeface="TH SarabunPSK" pitchFamily="34" charset="-34"/>
                <a:cs typeface="TH SarabunPSK" pitchFamily="34" charset="-34"/>
              </a:rPr>
              <a:t>KPI </a:t>
            </a:r>
            <a:r>
              <a:rPr lang="th-TH" sz="3600" b="1" dirty="0">
                <a:latin typeface="TH SarabunPSK" pitchFamily="34" charset="-34"/>
                <a:cs typeface="TH SarabunPSK" pitchFamily="34" charset="-34"/>
              </a:rPr>
              <a:t>ผู้รับผิดชอบ แหล่งข้อมูล</a:t>
            </a:r>
            <a:br>
              <a:rPr lang="th-TH" sz="3600" b="1" dirty="0">
                <a:latin typeface="TH SarabunPSK" pitchFamily="34" charset="-34"/>
                <a:cs typeface="TH SarabunPSK" pitchFamily="34" charset="-34"/>
              </a:rPr>
            </a:br>
            <a:r>
              <a:rPr lang="th-TH" sz="3600" b="1" dirty="0">
                <a:latin typeface="TH SarabunPSK" pitchFamily="34" charset="-34"/>
                <a:cs typeface="TH SarabunPSK" pitchFamily="34" charset="-34"/>
              </a:rPr>
              <a:t>   2. ประชุมหาข้อสรุปแนวทางการจัดเก็บ</a:t>
            </a:r>
            <a:br>
              <a:rPr lang="th-TH" sz="3600" b="1" dirty="0">
                <a:latin typeface="TH SarabunPSK" pitchFamily="34" charset="-34"/>
                <a:cs typeface="TH SarabunPSK" pitchFamily="34" charset="-34"/>
              </a:rPr>
            </a:br>
            <a:r>
              <a:rPr lang="th-TH" sz="3600" b="1" dirty="0">
                <a:latin typeface="TH SarabunPSK" pitchFamily="34" charset="-34"/>
                <a:cs typeface="TH SarabunPSK" pitchFamily="34" charset="-34"/>
              </a:rPr>
              <a:t>   3. นำเสนอ </a:t>
            </a:r>
            <a:r>
              <a:rPr lang="en-US" sz="3600" b="1" dirty="0">
                <a:latin typeface="TH SarabunPSK" pitchFamily="34" charset="-34"/>
                <a:cs typeface="TH SarabunPSK" pitchFamily="34" charset="-34"/>
              </a:rPr>
              <a:t>Data template </a:t>
            </a:r>
            <a:r>
              <a:rPr lang="th-TH" sz="3600" b="1" dirty="0">
                <a:latin typeface="TH SarabunPSK" pitchFamily="34" charset="-34"/>
                <a:cs typeface="TH SarabunPSK" pitchFamily="34" charset="-34"/>
              </a:rPr>
              <a:t>ต่อคณะกรรมการ บริหาร รพ. เพื่ออนุมัติ</a:t>
            </a:r>
            <a:br>
              <a:rPr lang="th-TH" sz="3600" b="1" dirty="0">
                <a:latin typeface="TH SarabunPSK" pitchFamily="34" charset="-34"/>
                <a:cs typeface="TH SarabunPSK" pitchFamily="34" charset="-34"/>
              </a:rPr>
            </a:br>
            <a:r>
              <a:rPr lang="th-TH" sz="3600" b="1" dirty="0">
                <a:latin typeface="TH SarabunPSK" pitchFamily="34" charset="-34"/>
                <a:cs typeface="TH SarabunPSK" pitchFamily="34" charset="-34"/>
              </a:rPr>
              <a:t>   4. จัดทำโปรแกรมสำหรับจัดเก็บ</a:t>
            </a:r>
            <a:br>
              <a:rPr lang="th-TH" sz="3600" b="1" dirty="0">
                <a:latin typeface="TH SarabunPSK" pitchFamily="34" charset="-34"/>
                <a:cs typeface="TH SarabunPSK" pitchFamily="34" charset="-34"/>
              </a:rPr>
            </a:br>
            <a:r>
              <a:rPr lang="th-TH" sz="3600" b="1" dirty="0">
                <a:latin typeface="TH SarabunPSK" pitchFamily="34" charset="-34"/>
                <a:cs typeface="TH SarabunPSK" pitchFamily="34" charset="-34"/>
              </a:rPr>
              <a:t>   5. เริ่มใช้</a:t>
            </a:r>
            <a:br>
              <a:rPr lang="th-TH" sz="3600" b="1" dirty="0">
                <a:latin typeface="TH SarabunPSK" pitchFamily="34" charset="-34"/>
                <a:cs typeface="TH SarabunPSK" pitchFamily="34" charset="-34"/>
              </a:rPr>
            </a:br>
            <a:r>
              <a:rPr lang="th-TH" sz="3600" b="1" dirty="0">
                <a:latin typeface="TH SarabunPSK" pitchFamily="34" charset="-34"/>
                <a:cs typeface="TH SarabunPSK" pitchFamily="34" charset="-34"/>
              </a:rPr>
              <a:t>   6. ประเมิน ปรับปรุง เครื่องมือในการจัดเก็บ</a:t>
            </a:r>
            <a:endParaRPr lang="en-US" sz="3600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822445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รูปภาพ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1511" y="6568925"/>
            <a:ext cx="1659988" cy="57814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3522" y="6313008"/>
            <a:ext cx="489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โดย</a:t>
            </a:r>
            <a:r>
              <a:rPr lang="en-US" b="1" dirty="0" smtClean="0">
                <a:latin typeface="TH SarabunPSK" pitchFamily="34" charset="-34"/>
                <a:cs typeface="TH SarabunPSK" pitchFamily="34" charset="-34"/>
              </a:rPr>
              <a:t> : 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งาน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ข้อมูลข่าวสาร โรงพยาบาลสาม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ง่าม</a:t>
            </a:r>
            <a:endParaRPr lang="th-TH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1500" y="0"/>
            <a:ext cx="554461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6600" b="1" dirty="0">
                <a:latin typeface="TH SarabunPSK" pitchFamily="34" charset="-34"/>
                <a:cs typeface="TH SarabunPSK" pitchFamily="34" charset="-34"/>
              </a:rPr>
              <a:t>กิจกรรมการพัฒนา </a:t>
            </a:r>
            <a:r>
              <a:rPr lang="en-US" sz="6600" b="1" dirty="0">
                <a:latin typeface="TH SarabunPSK" pitchFamily="34" charset="-34"/>
                <a:cs typeface="TH SarabunPSK" pitchFamily="34" charset="-34"/>
              </a:rPr>
              <a:t>:</a:t>
            </a:r>
            <a:r>
              <a:rPr lang="th-TH" sz="66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6600" b="1" dirty="0" smtClean="0">
                <a:latin typeface="TH SarabunPSK" pitchFamily="34" charset="-34"/>
                <a:cs typeface="TH SarabunPSK" pitchFamily="34" charset="-34"/>
              </a:rPr>
              <a:t> </a:t>
            </a:r>
            <a:endParaRPr lang="th-TH" sz="6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สี่เหลี่ยมผืนผ้า 1"/>
          <p:cNvSpPr/>
          <p:nvPr/>
        </p:nvSpPr>
        <p:spPr>
          <a:xfrm>
            <a:off x="668800" y="1340768"/>
            <a:ext cx="2113993" cy="1356631"/>
          </a:xfrm>
          <a:prstGeom prst="rect">
            <a:avLst/>
          </a:prstGeom>
          <a:solidFill>
            <a:srgbClr val="8D4C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dirty="0">
                <a:latin typeface="TH SarabunPSK" pitchFamily="34" charset="-34"/>
                <a:cs typeface="TH SarabunPSK" pitchFamily="34" charset="-34"/>
              </a:rPr>
              <a:t>ข้อมูลต่างๆ</a:t>
            </a: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โรงพยาบาล</a:t>
            </a:r>
            <a:endParaRPr lang="en-US" sz="3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5217264" y="1867721"/>
            <a:ext cx="2880320" cy="1041581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0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หน่วยงานรับ</a:t>
            </a:r>
            <a:r>
              <a:rPr lang="th-TH" sz="400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ข้อมูล</a:t>
            </a:r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346652" y="5213012"/>
            <a:ext cx="2880320" cy="1008112"/>
          </a:xfrm>
          <a:prstGeom prst="rect">
            <a:avLst/>
          </a:prstGeom>
          <a:solidFill>
            <a:srgbClr val="F52B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5400" b="1" dirty="0" smtClean="0">
                <a:latin typeface="TH SarabunPSK" pitchFamily="34" charset="-34"/>
                <a:cs typeface="TH SarabunPSK" pitchFamily="34" charset="-34"/>
              </a:rPr>
              <a:t>ออกรายงาน</a:t>
            </a:r>
            <a:endParaRPr lang="th-TH" sz="54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สี่เหลี่ยมผืนผ้า 9"/>
          <p:cNvSpPr/>
          <p:nvPr/>
        </p:nvSpPr>
        <p:spPr>
          <a:xfrm>
            <a:off x="5508214" y="4088403"/>
            <a:ext cx="2880320" cy="1628665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6600" b="1" dirty="0" smtClean="0">
                <a:latin typeface="TH SarabunPSK" pitchFamily="34" charset="-34"/>
                <a:cs typeface="TH SarabunPSK" pitchFamily="34" charset="-34"/>
              </a:rPr>
              <a:t>นำไปใช้</a:t>
            </a:r>
            <a:endParaRPr lang="th-TH" sz="6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วงรี 2"/>
          <p:cNvSpPr/>
          <p:nvPr/>
        </p:nvSpPr>
        <p:spPr>
          <a:xfrm>
            <a:off x="1093642" y="3101473"/>
            <a:ext cx="2736304" cy="1664644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     </a:t>
            </a:r>
            <a:r>
              <a:rPr lang="en-US" dirty="0" err="1" smtClean="0"/>
              <a:t>DataCenter</a:t>
            </a:r>
            <a:endParaRPr lang="th-TH" dirty="0"/>
          </a:p>
        </p:txBody>
      </p:sp>
      <p:cxnSp>
        <p:nvCxnSpPr>
          <p:cNvPr id="11" name="ลูกศรเชื่อมต่อแบบตรง 10"/>
          <p:cNvCxnSpPr>
            <a:stCxn id="2" idx="2"/>
            <a:endCxn id="3" idx="0"/>
          </p:cNvCxnSpPr>
          <p:nvPr/>
        </p:nvCxnSpPr>
        <p:spPr>
          <a:xfrm>
            <a:off x="1725797" y="2697399"/>
            <a:ext cx="735997" cy="404074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ลูกศรเชื่อมต่อแบบตรง 13"/>
          <p:cNvCxnSpPr>
            <a:stCxn id="2" idx="3"/>
            <a:endCxn id="8" idx="1"/>
          </p:cNvCxnSpPr>
          <p:nvPr/>
        </p:nvCxnSpPr>
        <p:spPr>
          <a:xfrm>
            <a:off x="2782793" y="2019084"/>
            <a:ext cx="2434471" cy="36942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ลูกศรเชื่อมต่อแบบตรง 15"/>
          <p:cNvCxnSpPr>
            <a:stCxn id="3" idx="4"/>
            <a:endCxn id="9" idx="0"/>
          </p:cNvCxnSpPr>
          <p:nvPr/>
        </p:nvCxnSpPr>
        <p:spPr>
          <a:xfrm flipH="1">
            <a:off x="1786812" y="4766117"/>
            <a:ext cx="674982" cy="446895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ลูกศรเชื่อมต่อแบบตรง 17"/>
          <p:cNvCxnSpPr>
            <a:stCxn id="9" idx="3"/>
            <a:endCxn id="10" idx="1"/>
          </p:cNvCxnSpPr>
          <p:nvPr/>
        </p:nvCxnSpPr>
        <p:spPr>
          <a:xfrm flipV="1">
            <a:off x="3226972" y="4902736"/>
            <a:ext cx="2281242" cy="81433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4782320" y="347559"/>
            <a:ext cx="40910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th-TH" sz="3600" b="1" i="1" dirty="0" smtClean="0">
                <a:latin typeface="TH SarabunPSK" pitchFamily="34" charset="-34"/>
                <a:cs typeface="TH SarabunPSK" pitchFamily="34" charset="-34"/>
              </a:rPr>
              <a:t>1. กำหนด</a:t>
            </a:r>
            <a:r>
              <a:rPr lang="th-TH" sz="3600" b="1" i="1" dirty="0">
                <a:latin typeface="TH SarabunPSK" pitchFamily="34" charset="-34"/>
                <a:cs typeface="TH SarabunPSK" pitchFamily="34" charset="-34"/>
              </a:rPr>
              <a:t>ระบบไหลเวียนข้อมูล</a:t>
            </a:r>
            <a:endParaRPr lang="en-US" sz="3600" b="1" i="1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43" name="รูปภาพ 4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3752" y="3352840"/>
            <a:ext cx="1659988" cy="578149"/>
          </a:xfrm>
          <a:prstGeom prst="rect">
            <a:avLst/>
          </a:prstGeom>
          <a:ln>
            <a:noFill/>
          </a:ln>
        </p:spPr>
      </p:pic>
      <p:cxnSp>
        <p:nvCxnSpPr>
          <p:cNvPr id="54" name="ลูกศรเชื่อมต่อแบบตรง 53"/>
          <p:cNvCxnSpPr>
            <a:stCxn id="8" idx="1"/>
            <a:endCxn id="3" idx="7"/>
          </p:cNvCxnSpPr>
          <p:nvPr/>
        </p:nvCxnSpPr>
        <p:spPr>
          <a:xfrm flipH="1">
            <a:off x="3429224" y="2388512"/>
            <a:ext cx="1788040" cy="95674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73" name="รูปภาพ 207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00" y="5129239"/>
            <a:ext cx="609600" cy="609600"/>
          </a:xfrm>
          <a:prstGeom prst="rect">
            <a:avLst/>
          </a:prstGeom>
        </p:spPr>
      </p:pic>
      <p:pic>
        <p:nvPicPr>
          <p:cNvPr id="2074" name="รูปภาพ 207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00" y="5576663"/>
            <a:ext cx="457200" cy="457200"/>
          </a:xfrm>
          <a:prstGeom prst="rect">
            <a:avLst/>
          </a:prstGeom>
        </p:spPr>
      </p:pic>
      <p:pic>
        <p:nvPicPr>
          <p:cNvPr id="2075" name="รูปภาพ 207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0461" y="4012434"/>
            <a:ext cx="697334" cy="697334"/>
          </a:xfrm>
          <a:prstGeom prst="rect">
            <a:avLst/>
          </a:prstGeom>
        </p:spPr>
      </p:pic>
      <p:pic>
        <p:nvPicPr>
          <p:cNvPr id="2076" name="รูปภาพ 207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3742" y="3965641"/>
            <a:ext cx="969583" cy="969583"/>
          </a:xfrm>
          <a:prstGeom prst="rect">
            <a:avLst/>
          </a:prstGeom>
        </p:spPr>
      </p:pic>
      <p:pic>
        <p:nvPicPr>
          <p:cNvPr id="2077" name="รูปภาพ 207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3082" y="2654309"/>
            <a:ext cx="1277820" cy="623327"/>
          </a:xfrm>
          <a:prstGeom prst="rect">
            <a:avLst/>
          </a:prstGeom>
        </p:spPr>
      </p:pic>
      <p:pic>
        <p:nvPicPr>
          <p:cNvPr id="2078" name="รูปภาพ 207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0901" y="2706209"/>
            <a:ext cx="1171427" cy="571428"/>
          </a:xfrm>
          <a:prstGeom prst="rect">
            <a:avLst/>
          </a:prstGeom>
        </p:spPr>
      </p:pic>
      <p:pic>
        <p:nvPicPr>
          <p:cNvPr id="2079" name="รูปภาพ 207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3728" y="1717572"/>
            <a:ext cx="1151908" cy="561907"/>
          </a:xfrm>
          <a:prstGeom prst="rect">
            <a:avLst/>
          </a:prstGeom>
        </p:spPr>
      </p:pic>
      <p:pic>
        <p:nvPicPr>
          <p:cNvPr id="32" name="รูปภาพ 3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7206" y="2640894"/>
            <a:ext cx="759024" cy="960722"/>
          </a:xfrm>
          <a:prstGeom prst="rect">
            <a:avLst/>
          </a:prstGeom>
        </p:spPr>
      </p:pic>
      <p:pic>
        <p:nvPicPr>
          <p:cNvPr id="33" name="รูปภาพ 3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1358" y="1652504"/>
            <a:ext cx="1171427" cy="571428"/>
          </a:xfrm>
          <a:prstGeom prst="rect">
            <a:avLst/>
          </a:prstGeom>
        </p:spPr>
      </p:pic>
      <p:pic>
        <p:nvPicPr>
          <p:cNvPr id="37" name="รูปภาพ 36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1455" y="5427864"/>
            <a:ext cx="1327132" cy="578407"/>
          </a:xfrm>
          <a:prstGeom prst="rect">
            <a:avLst/>
          </a:prstGeom>
        </p:spPr>
      </p:pic>
      <p:pic>
        <p:nvPicPr>
          <p:cNvPr id="38" name="รูปภาพ 37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3869" y="5399739"/>
            <a:ext cx="519859" cy="545929"/>
          </a:xfrm>
          <a:prstGeom prst="rect">
            <a:avLst/>
          </a:prstGeom>
        </p:spPr>
      </p:pic>
      <p:pic>
        <p:nvPicPr>
          <p:cNvPr id="39" name="รูปภาพ 38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46" y="1360415"/>
            <a:ext cx="972108" cy="386110"/>
          </a:xfrm>
          <a:prstGeom prst="rect">
            <a:avLst/>
          </a:prstGeom>
        </p:spPr>
      </p:pic>
      <p:pic>
        <p:nvPicPr>
          <p:cNvPr id="40" name="รูปภาพ 39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0490" y="1152069"/>
            <a:ext cx="1446512" cy="510815"/>
          </a:xfrm>
          <a:prstGeom prst="rect">
            <a:avLst/>
          </a:prstGeom>
        </p:spPr>
      </p:pic>
      <p:pic>
        <p:nvPicPr>
          <p:cNvPr id="41" name="รูปภาพ 40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392" y="1673531"/>
            <a:ext cx="782342" cy="782342"/>
          </a:xfrm>
          <a:prstGeom prst="rect">
            <a:avLst/>
          </a:prstGeom>
        </p:spPr>
      </p:pic>
      <p:pic>
        <p:nvPicPr>
          <p:cNvPr id="49" name="รูปภาพ 48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088" y="3714386"/>
            <a:ext cx="1408664" cy="754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4683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2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2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2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2" dur="500"/>
                                        <p:tgtEl>
                                          <p:spTgt spid="2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5" dur="500"/>
                                        <p:tgtEl>
                                          <p:spTgt spid="2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4" dur="500"/>
                                        <p:tgtEl>
                                          <p:spTgt spid="2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3" dur="500"/>
                                        <p:tgtEl>
                                          <p:spTgt spid="2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 animBg="1"/>
      <p:bldP spid="9" grpId="0" animBg="1"/>
      <p:bldP spid="10" grpId="0" animBg="1"/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9683" y="6257229"/>
            <a:ext cx="1659988" cy="57814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3522" y="6313008"/>
            <a:ext cx="489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โดย</a:t>
            </a:r>
            <a:r>
              <a:rPr lang="en-US" b="1" dirty="0" smtClean="0">
                <a:latin typeface="TH SarabunPSK" pitchFamily="34" charset="-34"/>
                <a:cs typeface="TH SarabunPSK" pitchFamily="34" charset="-34"/>
              </a:rPr>
              <a:t> : 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งาน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ข้อมูลข่าวสาร โรงพยาบาลสาม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ง่าม</a:t>
            </a:r>
            <a:endParaRPr lang="th-TH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1500" y="0"/>
            <a:ext cx="554461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6600" b="1" dirty="0">
                <a:latin typeface="TH SarabunPSK" pitchFamily="34" charset="-34"/>
                <a:cs typeface="TH SarabunPSK" pitchFamily="34" charset="-34"/>
              </a:rPr>
              <a:t>กิจกรรมการพัฒนา </a:t>
            </a:r>
            <a:r>
              <a:rPr lang="en-US" sz="6600" b="1" dirty="0">
                <a:latin typeface="TH SarabunPSK" pitchFamily="34" charset="-34"/>
                <a:cs typeface="TH SarabunPSK" pitchFamily="34" charset="-34"/>
              </a:rPr>
              <a:t>:</a:t>
            </a:r>
            <a:r>
              <a:rPr lang="th-TH" sz="66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6600" b="1" dirty="0" smtClean="0">
                <a:latin typeface="TH SarabunPSK" pitchFamily="34" charset="-34"/>
                <a:cs typeface="TH SarabunPSK" pitchFamily="34" charset="-34"/>
              </a:rPr>
              <a:t> </a:t>
            </a:r>
            <a:endParaRPr lang="th-TH" sz="6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768548" y="332656"/>
            <a:ext cx="38383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th-TH" sz="3600" b="1" i="1" dirty="0" smtClean="0">
                <a:latin typeface="TH SarabunPSK" pitchFamily="34" charset="-34"/>
                <a:cs typeface="TH SarabunPSK" pitchFamily="34" charset="-34"/>
              </a:rPr>
              <a:t>2. กำหนด</a:t>
            </a:r>
            <a:r>
              <a:rPr lang="th-TH" sz="3600" b="1" i="1" dirty="0">
                <a:latin typeface="TH SarabunPSK" pitchFamily="34" charset="-34"/>
                <a:cs typeface="TH SarabunPSK" pitchFamily="34" charset="-34"/>
              </a:rPr>
              <a:t>ชุดข้อมูล</a:t>
            </a:r>
            <a:r>
              <a:rPr lang="th-TH" sz="3600" b="1" i="1" dirty="0" smtClean="0">
                <a:latin typeface="TH SarabunPSK" pitchFamily="34" charset="-34"/>
                <a:cs typeface="TH SarabunPSK" pitchFamily="34" charset="-34"/>
              </a:rPr>
              <a:t>มาตรฐาน</a:t>
            </a:r>
            <a:endParaRPr lang="en-US" sz="3600" b="1" i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83567" y="1556792"/>
            <a:ext cx="8208913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th-TH" sz="4400" b="1" dirty="0" smtClean="0">
                <a:latin typeface="TH SarabunPSK" pitchFamily="34" charset="-34"/>
                <a:cs typeface="TH SarabunPSK" pitchFamily="34" charset="-34"/>
              </a:rPr>
              <a:t>- ข้อมูล</a:t>
            </a:r>
            <a:r>
              <a:rPr lang="th-TH" sz="4400" b="1" dirty="0">
                <a:latin typeface="TH SarabunPSK" pitchFamily="34" charset="-34"/>
                <a:cs typeface="TH SarabunPSK" pitchFamily="34" charset="-34"/>
              </a:rPr>
              <a:t>บริบท</a:t>
            </a:r>
            <a:r>
              <a:rPr lang="th-TH" sz="4400" b="1" dirty="0" smtClean="0">
                <a:latin typeface="TH SarabunPSK" pitchFamily="34" charset="-34"/>
                <a:cs typeface="TH SarabunPSK" pitchFamily="34" charset="-34"/>
              </a:rPr>
              <a:t>องค์กร (</a:t>
            </a:r>
            <a:r>
              <a:rPr lang="en-US" sz="4400" b="1" dirty="0">
                <a:latin typeface="TH SarabunPSK" pitchFamily="34" charset="-34"/>
                <a:cs typeface="TH SarabunPSK" pitchFamily="34" charset="-34"/>
              </a:rPr>
              <a:t>Context) </a:t>
            </a:r>
            <a:endParaRPr lang="th-TH" sz="4400" b="1" dirty="0" smtClean="0">
              <a:latin typeface="TH SarabunPSK" pitchFamily="34" charset="-34"/>
              <a:cs typeface="TH SarabunPSK" pitchFamily="34" charset="-34"/>
            </a:endParaRPr>
          </a:p>
          <a:p>
            <a:pPr lvl="0"/>
            <a:r>
              <a:rPr lang="th-TH" sz="4400" b="1" dirty="0" smtClean="0">
                <a:latin typeface="TH SarabunPSK" pitchFamily="34" charset="-34"/>
                <a:cs typeface="TH SarabunPSK" pitchFamily="34" charset="-34"/>
              </a:rPr>
              <a:t>- ข้อมูล</a:t>
            </a:r>
            <a:r>
              <a:rPr lang="th-TH" sz="4400" b="1" dirty="0">
                <a:latin typeface="TH SarabunPSK" pitchFamily="34" charset="-34"/>
                <a:cs typeface="TH SarabunPSK" pitchFamily="34" charset="-34"/>
              </a:rPr>
              <a:t>สถานะ</a:t>
            </a:r>
            <a:r>
              <a:rPr lang="th-TH" sz="4400" b="1" dirty="0" smtClean="0">
                <a:latin typeface="TH SarabunPSK" pitchFamily="34" charset="-34"/>
                <a:cs typeface="TH SarabunPSK" pitchFamily="34" charset="-34"/>
              </a:rPr>
              <a:t>สุขภาพ (</a:t>
            </a:r>
            <a:r>
              <a:rPr lang="en-US" sz="4400" b="1" dirty="0">
                <a:latin typeface="TH SarabunPSK" pitchFamily="34" charset="-34"/>
                <a:cs typeface="TH SarabunPSK" pitchFamily="34" charset="-34"/>
              </a:rPr>
              <a:t>Health </a:t>
            </a:r>
            <a:r>
              <a:rPr lang="en-US" sz="4400" b="1" dirty="0" smtClean="0">
                <a:latin typeface="TH SarabunPSK" pitchFamily="34" charset="-34"/>
                <a:cs typeface="TH SarabunPSK" pitchFamily="34" charset="-34"/>
              </a:rPr>
              <a:t>Status)</a:t>
            </a:r>
            <a:endParaRPr lang="th-TH" sz="4400" b="1" dirty="0" smtClean="0">
              <a:latin typeface="TH SarabunPSK" pitchFamily="34" charset="-34"/>
              <a:cs typeface="TH SarabunPSK" pitchFamily="34" charset="-34"/>
            </a:endParaRPr>
          </a:p>
          <a:p>
            <a:pPr lvl="0"/>
            <a:r>
              <a:rPr lang="th-TH" sz="4400" b="1" dirty="0" smtClean="0">
                <a:latin typeface="TH SarabunPSK" pitchFamily="34" charset="-34"/>
                <a:cs typeface="TH SarabunPSK" pitchFamily="34" charset="-34"/>
              </a:rPr>
              <a:t>- ข้อมูลบริการ (</a:t>
            </a:r>
            <a:r>
              <a:rPr lang="en-US" sz="4400" b="1" dirty="0">
                <a:latin typeface="TH SarabunPSK" pitchFamily="34" charset="-34"/>
                <a:cs typeface="TH SarabunPSK" pitchFamily="34" charset="-34"/>
              </a:rPr>
              <a:t>Service) </a:t>
            </a:r>
            <a:endParaRPr lang="th-TH" sz="4400" b="1" dirty="0" smtClean="0">
              <a:latin typeface="TH SarabunPSK" pitchFamily="34" charset="-34"/>
              <a:cs typeface="TH SarabunPSK" pitchFamily="34" charset="-34"/>
            </a:endParaRPr>
          </a:p>
          <a:p>
            <a:pPr lvl="0"/>
            <a:r>
              <a:rPr lang="th-TH" sz="4400" b="1" dirty="0" smtClean="0">
                <a:latin typeface="TH SarabunPSK" pitchFamily="34" charset="-34"/>
                <a:cs typeface="TH SarabunPSK" pitchFamily="34" charset="-34"/>
              </a:rPr>
              <a:t>- ข้อมูล</a:t>
            </a:r>
            <a:r>
              <a:rPr lang="th-TH" sz="4400" b="1" dirty="0">
                <a:latin typeface="TH SarabunPSK" pitchFamily="34" charset="-34"/>
                <a:cs typeface="TH SarabunPSK" pitchFamily="34" charset="-34"/>
              </a:rPr>
              <a:t>รายงาน </a:t>
            </a:r>
            <a:r>
              <a:rPr lang="th-TH" sz="4400" b="1" dirty="0" smtClean="0">
                <a:latin typeface="TH SarabunPSK" pitchFamily="34" charset="-34"/>
                <a:cs typeface="TH SarabunPSK" pitchFamily="34" charset="-34"/>
              </a:rPr>
              <a:t> (</a:t>
            </a:r>
            <a:r>
              <a:rPr lang="en-US" sz="4400" b="1" dirty="0">
                <a:latin typeface="TH SarabunPSK" pitchFamily="34" charset="-34"/>
                <a:cs typeface="TH SarabunPSK" pitchFamily="34" charset="-34"/>
              </a:rPr>
              <a:t>Report) </a:t>
            </a:r>
            <a:endParaRPr lang="th-TH" sz="4400" b="1" dirty="0" smtClean="0">
              <a:latin typeface="TH SarabunPSK" pitchFamily="34" charset="-34"/>
              <a:cs typeface="TH SarabunPSK" pitchFamily="34" charset="-34"/>
            </a:endParaRPr>
          </a:p>
          <a:p>
            <a:pPr lvl="0"/>
            <a:r>
              <a:rPr lang="th-TH" sz="4400" b="1" dirty="0" smtClean="0">
                <a:latin typeface="TH SarabunPSK" pitchFamily="34" charset="-34"/>
                <a:cs typeface="TH SarabunPSK" pitchFamily="34" charset="-34"/>
              </a:rPr>
              <a:t>- ข้อมูล</a:t>
            </a:r>
            <a:r>
              <a:rPr lang="th-TH" sz="4400" b="1" dirty="0">
                <a:latin typeface="TH SarabunPSK" pitchFamily="34" charset="-34"/>
                <a:cs typeface="TH SarabunPSK" pitchFamily="34" charset="-34"/>
              </a:rPr>
              <a:t>ตัวชี้วัด </a:t>
            </a:r>
            <a:r>
              <a:rPr lang="th-TH" sz="4400" b="1" dirty="0" smtClean="0">
                <a:latin typeface="TH SarabunPSK" pitchFamily="34" charset="-34"/>
                <a:cs typeface="TH SarabunPSK" pitchFamily="34" charset="-34"/>
              </a:rPr>
              <a:t> (</a:t>
            </a:r>
            <a:r>
              <a:rPr lang="en-US" sz="4400" b="1" dirty="0">
                <a:latin typeface="TH SarabunPSK" pitchFamily="34" charset="-34"/>
                <a:cs typeface="TH SarabunPSK" pitchFamily="34" charset="-34"/>
              </a:rPr>
              <a:t>Key Performance Indicator) </a:t>
            </a:r>
            <a:endParaRPr lang="en-US" sz="4400" b="1" u="sng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463805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9683" y="6257229"/>
            <a:ext cx="1659988" cy="57814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3522" y="6313008"/>
            <a:ext cx="489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โดย</a:t>
            </a:r>
            <a:r>
              <a:rPr lang="en-US" b="1" dirty="0" smtClean="0">
                <a:latin typeface="TH SarabunPSK" pitchFamily="34" charset="-34"/>
                <a:cs typeface="TH SarabunPSK" pitchFamily="34" charset="-34"/>
              </a:rPr>
              <a:t> : 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งาน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ข้อมูลข่าวสาร โรงพยาบาลสาม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ง่าม</a:t>
            </a:r>
            <a:endParaRPr lang="th-TH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1500" y="0"/>
            <a:ext cx="554461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6600" b="1" dirty="0">
                <a:latin typeface="TH SarabunPSK" pitchFamily="34" charset="-34"/>
                <a:cs typeface="TH SarabunPSK" pitchFamily="34" charset="-34"/>
              </a:rPr>
              <a:t>กิจกรรมการพัฒนา </a:t>
            </a:r>
            <a:r>
              <a:rPr lang="en-US" sz="6600" b="1" dirty="0">
                <a:latin typeface="TH SarabunPSK" pitchFamily="34" charset="-34"/>
                <a:cs typeface="TH SarabunPSK" pitchFamily="34" charset="-34"/>
              </a:rPr>
              <a:t>:</a:t>
            </a:r>
            <a:r>
              <a:rPr lang="th-TH" sz="66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6600" b="1" dirty="0" smtClean="0">
                <a:latin typeface="TH SarabunPSK" pitchFamily="34" charset="-34"/>
                <a:cs typeface="TH SarabunPSK" pitchFamily="34" charset="-34"/>
              </a:rPr>
              <a:t> </a:t>
            </a:r>
            <a:endParaRPr lang="th-TH" sz="6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768548" y="332656"/>
            <a:ext cx="38383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th-TH" sz="3600" b="1" i="1" dirty="0" smtClean="0">
                <a:latin typeface="TH SarabunPSK" pitchFamily="34" charset="-34"/>
                <a:cs typeface="TH SarabunPSK" pitchFamily="34" charset="-34"/>
              </a:rPr>
              <a:t>3. </a:t>
            </a:r>
            <a:r>
              <a:rPr lang="th-TH" sz="3600" b="1" i="1" dirty="0">
                <a:latin typeface="TH SarabunPSK" pitchFamily="34" charset="-34"/>
                <a:cs typeface="TH SarabunPSK" pitchFamily="34" charset="-34"/>
              </a:rPr>
              <a:t>กำหนด </a:t>
            </a:r>
            <a:r>
              <a:rPr lang="en-US" sz="3600" b="1" i="1" dirty="0">
                <a:latin typeface="TH SarabunPSK" pitchFamily="34" charset="-34"/>
                <a:cs typeface="TH SarabunPSK" pitchFamily="34" charset="-34"/>
              </a:rPr>
              <a:t>Data Template</a:t>
            </a:r>
          </a:p>
        </p:txBody>
      </p:sp>
      <p:graphicFrame>
        <p:nvGraphicFramePr>
          <p:cNvPr id="7" name="ตาราง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5405029"/>
              </p:ext>
            </p:extLst>
          </p:nvPr>
        </p:nvGraphicFramePr>
        <p:xfrm>
          <a:off x="1373696" y="1114006"/>
          <a:ext cx="6366656" cy="476326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111965"/>
                <a:gridCol w="3254691"/>
              </a:tblGrid>
              <a:tr h="36640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ปีงบประมาณ</a:t>
                      </a:r>
                      <a:endParaRPr lang="en-US" sz="24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/>
                </a:tc>
              </a:tr>
              <a:tr h="36640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ฝ่าย/หน่วยงาน/ทีมเฉพาะ</a:t>
                      </a:r>
                      <a:endParaRPr lang="en-US" sz="24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/>
                </a:tc>
              </a:tr>
              <a:tr h="36640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ประเภทข้อมูล</a:t>
                      </a:r>
                      <a:endParaRPr lang="en-US" sz="24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/>
                </a:tc>
              </a:tr>
              <a:tr h="36640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ชื่อตัวชี้วัด/รายการข้อมูล</a:t>
                      </a:r>
                      <a:endParaRPr lang="en-US" sz="24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/>
                </a:tc>
              </a:tr>
              <a:tr h="36640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คำนิยาม</a:t>
                      </a:r>
                      <a:endParaRPr lang="en-US" sz="24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/>
                </a:tc>
              </a:tr>
              <a:tr h="36640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เกณฑ์เป้าหมาย</a:t>
                      </a:r>
                      <a:endParaRPr lang="en-US" sz="24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/>
                </a:tc>
              </a:tr>
              <a:tr h="36640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วิธีการจัดเก็บข้อมูล</a:t>
                      </a:r>
                      <a:endParaRPr lang="en-US" sz="24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/>
                </a:tc>
              </a:tr>
              <a:tr h="36640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แหล่งข้อมูล</a:t>
                      </a:r>
                      <a:endParaRPr lang="en-US" sz="24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/>
                </a:tc>
              </a:tr>
              <a:tr h="36640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รายการข้อมูล 1</a:t>
                      </a:r>
                      <a:endParaRPr lang="en-US" sz="24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/>
                </a:tc>
              </a:tr>
              <a:tr h="36640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รายการข้อมูล 2</a:t>
                      </a:r>
                      <a:endParaRPr lang="en-US" sz="24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/>
                </a:tc>
              </a:tr>
              <a:tr h="36640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สูตรคำนวณตัวชี้วัด </a:t>
                      </a:r>
                      <a:endParaRPr lang="en-US" sz="24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/>
                </a:tc>
              </a:tr>
              <a:tr h="36640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ความถี่การรายงาน</a:t>
                      </a:r>
                      <a:endParaRPr lang="en-US" sz="240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/>
                </a:tc>
              </a:tr>
              <a:tr h="36640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ผู้รับผิดชอบ</a:t>
                      </a:r>
                      <a:endParaRPr lang="en-US" sz="2400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31079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9683" y="6257229"/>
            <a:ext cx="1659988" cy="57814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3522" y="6313008"/>
            <a:ext cx="489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โดย</a:t>
            </a:r>
            <a:r>
              <a:rPr lang="en-US" b="1" dirty="0" smtClean="0">
                <a:latin typeface="TH SarabunPSK" pitchFamily="34" charset="-34"/>
                <a:cs typeface="TH SarabunPSK" pitchFamily="34" charset="-34"/>
              </a:rPr>
              <a:t> : 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งาน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ข้อมูลข่าวสาร โรงพยาบาลสาม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ง่าม</a:t>
            </a:r>
            <a:endParaRPr lang="th-TH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1500" y="0"/>
            <a:ext cx="554461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6600" b="1" dirty="0">
                <a:latin typeface="TH SarabunPSK" pitchFamily="34" charset="-34"/>
                <a:cs typeface="TH SarabunPSK" pitchFamily="34" charset="-34"/>
              </a:rPr>
              <a:t>กิจกรรมการพัฒนา </a:t>
            </a:r>
            <a:r>
              <a:rPr lang="en-US" sz="6600" b="1" dirty="0">
                <a:latin typeface="TH SarabunPSK" pitchFamily="34" charset="-34"/>
                <a:cs typeface="TH SarabunPSK" pitchFamily="34" charset="-34"/>
              </a:rPr>
              <a:t>:</a:t>
            </a:r>
            <a:r>
              <a:rPr lang="th-TH" sz="66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6600" b="1" dirty="0" smtClean="0">
                <a:latin typeface="TH SarabunPSK" pitchFamily="34" charset="-34"/>
                <a:cs typeface="TH SarabunPSK" pitchFamily="34" charset="-34"/>
              </a:rPr>
              <a:t> </a:t>
            </a:r>
            <a:endParaRPr lang="th-TH" sz="6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0723" y="1412776"/>
            <a:ext cx="717578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th-TH" sz="4800" b="1" i="1" dirty="0" smtClean="0">
                <a:latin typeface="TH SarabunPSK" pitchFamily="34" charset="-34"/>
                <a:cs typeface="TH SarabunPSK" pitchFamily="34" charset="-34"/>
              </a:rPr>
              <a:t>4. </a:t>
            </a:r>
            <a:r>
              <a:rPr lang="th-TH" sz="4800" b="1" i="1" dirty="0">
                <a:latin typeface="TH SarabunPSK" pitchFamily="34" charset="-34"/>
                <a:cs typeface="TH SarabunPSK" pitchFamily="34" charset="-34"/>
              </a:rPr>
              <a:t>ทำความเข้าใจการดำเนินงานของศูนย์ข้อมูลข่าวสารในที่ประชุม </a:t>
            </a:r>
            <a:r>
              <a:rPr lang="en-US" sz="4800" b="1" i="1" dirty="0">
                <a:latin typeface="TH SarabunPSK" pitchFamily="34" charset="-34"/>
                <a:cs typeface="TH SarabunPSK" pitchFamily="34" charset="-34"/>
              </a:rPr>
              <a:t>QMR </a:t>
            </a:r>
            <a:r>
              <a:rPr lang="th-TH" sz="4800" b="1" i="1" dirty="0">
                <a:latin typeface="TH SarabunPSK" pitchFamily="34" charset="-34"/>
                <a:cs typeface="TH SarabunPSK" pitchFamily="34" charset="-34"/>
              </a:rPr>
              <a:t>และผู้ปฏิบัติ</a:t>
            </a:r>
            <a:endParaRPr lang="en-US" sz="4800" b="1" i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49820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รูปภาพ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9683" y="6257229"/>
            <a:ext cx="1659988" cy="57814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3522" y="6313008"/>
            <a:ext cx="489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โดย</a:t>
            </a:r>
            <a:r>
              <a:rPr lang="en-US" b="1" dirty="0" smtClean="0">
                <a:latin typeface="TH SarabunPSK" pitchFamily="34" charset="-34"/>
                <a:cs typeface="TH SarabunPSK" pitchFamily="34" charset="-34"/>
              </a:rPr>
              <a:t> : 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งาน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ข้อมูลข่าวสาร โรงพยาบาลสาม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ง่าม</a:t>
            </a:r>
            <a:endParaRPr lang="th-TH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1499" y="0"/>
            <a:ext cx="903817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6600" b="1" dirty="0" smtClean="0"/>
              <a:t>ผล</a:t>
            </a:r>
            <a:r>
              <a:rPr lang="th-TH" sz="6600" b="1" dirty="0"/>
              <a:t>กา</a:t>
            </a:r>
            <a:r>
              <a:rPr lang="th-TH" sz="6600" b="1" dirty="0" smtClean="0"/>
              <a:t>รดำเนินการ </a:t>
            </a:r>
            <a:r>
              <a:rPr lang="en-US" sz="6600" b="1" dirty="0" smtClean="0">
                <a:latin typeface="TH SarabunPSK" pitchFamily="34" charset="-34"/>
                <a:cs typeface="TH SarabunPSK" pitchFamily="34" charset="-34"/>
              </a:rPr>
              <a:t>:</a:t>
            </a:r>
            <a:r>
              <a:rPr lang="th-TH" sz="6600" b="1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6600" b="1" dirty="0" smtClean="0">
                <a:latin typeface="TH SarabunPSK" pitchFamily="34" charset="-34"/>
                <a:cs typeface="TH SarabunPSK" pitchFamily="34" charset="-34"/>
              </a:rPr>
              <a:t> </a:t>
            </a:r>
            <a:endParaRPr lang="th-TH" sz="6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33552" y="1139774"/>
            <a:ext cx="764612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5800" lvl="0" indent="-685800">
              <a:buFontTx/>
              <a:buChar char="-"/>
            </a:pPr>
            <a:r>
              <a:rPr lang="th-TH" sz="4800" b="1" dirty="0" smtClean="0">
                <a:latin typeface="TH SarabunPSK" pitchFamily="34" charset="-34"/>
                <a:cs typeface="TH SarabunPSK" pitchFamily="34" charset="-34"/>
              </a:rPr>
              <a:t>จัดการกำหนด </a:t>
            </a:r>
            <a:r>
              <a:rPr lang="en-US" sz="4800" b="1" dirty="0" smtClean="0">
                <a:latin typeface="TH SarabunPSK" pitchFamily="34" charset="-34"/>
                <a:cs typeface="TH SarabunPSK" pitchFamily="34" charset="-34"/>
              </a:rPr>
              <a:t>Data Template</a:t>
            </a:r>
          </a:p>
          <a:p>
            <a:pPr marL="685800" lvl="0" indent="-685800">
              <a:buFontTx/>
              <a:buChar char="-"/>
            </a:pPr>
            <a:r>
              <a:rPr lang="th-TH" sz="4800" b="1" dirty="0" smtClean="0">
                <a:latin typeface="TH SarabunPSK" pitchFamily="34" charset="-34"/>
                <a:cs typeface="TH SarabunPSK" pitchFamily="34" charset="-34"/>
              </a:rPr>
              <a:t>มี</a:t>
            </a:r>
            <a:r>
              <a:rPr lang="th-TH" sz="4800" b="1" dirty="0">
                <a:latin typeface="TH SarabunPSK" pitchFamily="34" charset="-34"/>
                <a:cs typeface="TH SarabunPSK" pitchFamily="34" charset="-34"/>
              </a:rPr>
              <a:t>ชุดข้อมูลมาตรฐานตามที่กำหนด</a:t>
            </a:r>
            <a:br>
              <a:rPr lang="th-TH" sz="4800" b="1" dirty="0">
                <a:latin typeface="TH SarabunPSK" pitchFamily="34" charset="-34"/>
                <a:cs typeface="TH SarabunPSK" pitchFamily="34" charset="-34"/>
              </a:rPr>
            </a:br>
            <a:r>
              <a:rPr lang="th-TH" sz="4800" b="1" dirty="0" smtClean="0">
                <a:latin typeface="TH SarabunPSK" pitchFamily="34" charset="-34"/>
                <a:cs typeface="TH SarabunPSK" pitchFamily="34" charset="-34"/>
              </a:rPr>
              <a:t>รองรับ</a:t>
            </a:r>
            <a:r>
              <a:rPr lang="th-TH" sz="4800" b="1" dirty="0">
                <a:latin typeface="TH SarabunPSK" pitchFamily="34" charset="-34"/>
                <a:cs typeface="TH SarabunPSK" pitchFamily="34" charset="-34"/>
              </a:rPr>
              <a:t>ผู้ใช้ระดับต่าง </a:t>
            </a:r>
            <a:r>
              <a:rPr lang="th-TH" sz="4800" b="1" dirty="0" smtClean="0">
                <a:latin typeface="TH SarabunPSK" pitchFamily="34" charset="-34"/>
                <a:cs typeface="TH SarabunPSK" pitchFamily="34" charset="-34"/>
              </a:rPr>
              <a:t>ๆ</a:t>
            </a:r>
          </a:p>
          <a:p>
            <a:pPr marL="685800" lvl="0" indent="-685800">
              <a:buFontTx/>
              <a:buChar char="-"/>
            </a:pPr>
            <a:r>
              <a:rPr lang="th-TH" sz="4800" b="1" dirty="0" smtClean="0">
                <a:latin typeface="TH SarabunPSK" pitchFamily="34" charset="-34"/>
                <a:cs typeface="TH SarabunPSK" pitchFamily="34" charset="-34"/>
              </a:rPr>
              <a:t>เตรียม</a:t>
            </a:r>
            <a:r>
              <a:rPr lang="th-TH" sz="4800" b="1" dirty="0">
                <a:latin typeface="TH SarabunPSK" pitchFamily="34" charset="-34"/>
                <a:cs typeface="TH SarabunPSK" pitchFamily="34" charset="-34"/>
              </a:rPr>
              <a:t>เครื่องคอมพิวเตอร์แม่ข่ายรองรับ</a:t>
            </a:r>
            <a:r>
              <a:rPr lang="th-TH" sz="4800" b="1" dirty="0" smtClean="0">
                <a:latin typeface="TH SarabunPSK" pitchFamily="34" charset="-34"/>
                <a:cs typeface="TH SarabunPSK" pitchFamily="34" charset="-34"/>
              </a:rPr>
              <a:t>ฯ</a:t>
            </a:r>
          </a:p>
        </p:txBody>
      </p:sp>
    </p:spTree>
    <p:extLst>
      <p:ext uri="{BB962C8B-B14F-4D97-AF65-F5344CB8AC3E}">
        <p14:creationId xmlns:p14="http://schemas.microsoft.com/office/powerpoint/2010/main" val="848393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  <a:alpha val="7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9683" y="6257229"/>
            <a:ext cx="1659988" cy="57814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3522" y="6313008"/>
            <a:ext cx="489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โดย</a:t>
            </a:r>
            <a:r>
              <a:rPr lang="en-US" b="1" dirty="0" smtClean="0">
                <a:latin typeface="TH SarabunPSK" pitchFamily="34" charset="-34"/>
                <a:cs typeface="TH SarabunPSK" pitchFamily="34" charset="-34"/>
              </a:rPr>
              <a:t> : 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งาน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ข้อมูลข่าวสาร โรงพยาบาลสาม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ง่าม</a:t>
            </a:r>
            <a:endParaRPr lang="th-TH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7544" y="332656"/>
            <a:ext cx="7657256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th-TH" sz="6600" dirty="0"/>
              <a:t>ปัจจัยที่มีผลต่อความสำเร็จ</a:t>
            </a:r>
            <a:r>
              <a:rPr lang="th-TH" sz="6600" b="1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6600" b="1" dirty="0">
                <a:latin typeface="TH SarabunPSK" pitchFamily="34" charset="-34"/>
                <a:cs typeface="TH SarabunPSK" pitchFamily="34" charset="-34"/>
              </a:rPr>
              <a:t>:</a:t>
            </a:r>
            <a:r>
              <a:rPr lang="th-TH" sz="6600" i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6600" i="1" dirty="0" smtClean="0"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6600" i="1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6600" dirty="0"/>
              <a:t> </a:t>
            </a:r>
            <a:r>
              <a:rPr lang="th-TH" sz="6600" dirty="0" smtClean="0"/>
              <a:t>   </a:t>
            </a:r>
            <a:r>
              <a:rPr lang="th-TH" sz="4400" dirty="0" smtClean="0"/>
              <a:t>1</a:t>
            </a:r>
            <a:r>
              <a:rPr lang="th-TH" sz="4400" dirty="0"/>
              <a:t>. ผู้บริหารให้การสนับสนุน</a:t>
            </a:r>
            <a:br>
              <a:rPr lang="th-TH" sz="4400" dirty="0"/>
            </a:br>
            <a:r>
              <a:rPr lang="th-TH" sz="4400" dirty="0"/>
              <a:t>   </a:t>
            </a:r>
            <a:r>
              <a:rPr lang="th-TH" sz="4400" dirty="0" smtClean="0"/>
              <a:t>   2</a:t>
            </a:r>
            <a:r>
              <a:rPr lang="th-TH" sz="4400" dirty="0"/>
              <a:t>. มีการติดตามและนำเสนอ </a:t>
            </a:r>
            <a:r>
              <a:rPr lang="en-US" sz="4400" dirty="0" smtClean="0"/>
              <a:t>K</a:t>
            </a:r>
            <a:r>
              <a:rPr lang="en-US" sz="4400" dirty="0" smtClean="0"/>
              <a:t>PI</a:t>
            </a:r>
            <a:r>
              <a:rPr lang="th-TH" sz="4400" dirty="0" smtClean="0"/>
              <a:t>ทุก</a:t>
            </a:r>
            <a:r>
              <a:rPr lang="th-TH" sz="4400" dirty="0"/>
              <a:t>เดือน</a:t>
            </a:r>
            <a:br>
              <a:rPr lang="th-TH" sz="4400" dirty="0"/>
            </a:br>
            <a:r>
              <a:rPr lang="th-TH" sz="4400" dirty="0"/>
              <a:t>   </a:t>
            </a:r>
            <a:r>
              <a:rPr lang="th-TH" sz="4400" dirty="0" smtClean="0"/>
              <a:t>   3</a:t>
            </a:r>
            <a:r>
              <a:rPr lang="th-TH" sz="4400" dirty="0"/>
              <a:t>. ความน่าเชื่อถือของ </a:t>
            </a:r>
            <a:r>
              <a:rPr lang="en-US" sz="4400" dirty="0" smtClean="0"/>
              <a:t>KPI </a:t>
            </a:r>
            <a:r>
              <a:rPr lang="th-TH" sz="4400" dirty="0"/>
              <a:t>เนื่องจากกำหนดแหล่งข้อมูลและผู้รับผิดชอบ </a:t>
            </a:r>
            <a:r>
              <a:rPr lang="en-US" sz="4400" dirty="0"/>
              <a:t>template </a:t>
            </a:r>
            <a:r>
              <a:rPr lang="th-TH" sz="4400" dirty="0"/>
              <a:t>ชัดเจน </a:t>
            </a:r>
            <a:br>
              <a:rPr lang="th-TH" sz="4400" dirty="0"/>
            </a:br>
            <a:r>
              <a:rPr lang="th-TH" sz="4400" dirty="0"/>
              <a:t>   </a:t>
            </a:r>
            <a:r>
              <a:rPr lang="th-TH" sz="4400" dirty="0" smtClean="0"/>
              <a:t>   4</a:t>
            </a:r>
            <a:r>
              <a:rPr lang="th-TH" sz="4400" dirty="0"/>
              <a:t>. ความตั้งใจ และการยอมรับการเปลี่ยนแปลงของ </a:t>
            </a:r>
            <a:r>
              <a:rPr lang="th-TH" sz="4400" dirty="0" err="1"/>
              <a:t>จนท</a:t>
            </a:r>
            <a:r>
              <a:rPr lang="th-TH" sz="4400" dirty="0"/>
              <a:t>. ทุกฝ่าย</a:t>
            </a:r>
            <a:endParaRPr lang="en-US" sz="4400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116324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รูปภาพ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9683" y="6257229"/>
            <a:ext cx="1659988" cy="57814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3522" y="6313008"/>
            <a:ext cx="489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โดย</a:t>
            </a:r>
            <a:r>
              <a:rPr lang="en-US" b="1" dirty="0" smtClean="0">
                <a:latin typeface="TH SarabunPSK" pitchFamily="34" charset="-34"/>
                <a:cs typeface="TH SarabunPSK" pitchFamily="34" charset="-34"/>
              </a:rPr>
              <a:t> : 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งาน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ข้อมูลข่าวสาร โรงพยาบาลสาม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ง่าม</a:t>
            </a:r>
            <a:endParaRPr lang="th-TH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33552" y="1139774"/>
            <a:ext cx="7646125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th-TH" sz="5400" b="1" i="1" u="sng" dirty="0" smtClean="0">
                <a:latin typeface="TH SarabunPSK" pitchFamily="34" charset="-34"/>
                <a:cs typeface="TH SarabunPSK" pitchFamily="34" charset="-34"/>
              </a:rPr>
              <a:t>กำลังอยู่ในขั้นตอนออกแบบโปรแกรมฯ</a:t>
            </a:r>
          </a:p>
          <a:p>
            <a:pPr marL="685800" lvl="0" indent="-685800">
              <a:buFontTx/>
              <a:buChar char="-"/>
            </a:pPr>
            <a:r>
              <a:rPr lang="th-TH" sz="4800" b="1" i="1" dirty="0" smtClean="0">
                <a:latin typeface="TH SarabunPSK" pitchFamily="34" charset="-34"/>
                <a:cs typeface="TH SarabunPSK" pitchFamily="34" charset="-34"/>
              </a:rPr>
              <a:t>เขียนคำสั่ง </a:t>
            </a:r>
            <a:r>
              <a:rPr lang="en-US" sz="4800" b="1" i="1" dirty="0" smtClean="0">
                <a:latin typeface="TH SarabunPSK" pitchFamily="34" charset="-34"/>
                <a:cs typeface="TH SarabunPSK" pitchFamily="34" charset="-34"/>
              </a:rPr>
              <a:t>SQL</a:t>
            </a:r>
          </a:p>
          <a:p>
            <a:pPr marL="685800" lvl="0" indent="-685800">
              <a:buFontTx/>
              <a:buChar char="-"/>
            </a:pPr>
            <a:r>
              <a:rPr lang="th-TH" sz="4800" b="1" i="1" dirty="0" smtClean="0">
                <a:latin typeface="TH SarabunPSK" pitchFamily="34" charset="-34"/>
                <a:cs typeface="TH SarabunPSK" pitchFamily="34" charset="-34"/>
              </a:rPr>
              <a:t>ออกแบบเป็นรายงาน</a:t>
            </a:r>
          </a:p>
          <a:p>
            <a:pPr marL="685800" lvl="0" indent="-685800">
              <a:buFontTx/>
              <a:buChar char="-"/>
            </a:pPr>
            <a:r>
              <a:rPr lang="th-TH" sz="4800" b="1" i="1" dirty="0" smtClean="0">
                <a:latin typeface="TH SarabunPSK" pitchFamily="34" charset="-34"/>
                <a:cs typeface="TH SarabunPSK" pitchFamily="34" charset="-34"/>
              </a:rPr>
              <a:t>ออกแบบการนำเสนอ </a:t>
            </a:r>
            <a:r>
              <a:rPr lang="en-US" sz="4800" b="1" i="1" dirty="0" smtClean="0">
                <a:latin typeface="TH SarabunPSK" pitchFamily="34" charset="-34"/>
                <a:cs typeface="TH SarabunPSK" pitchFamily="34" charset="-34"/>
              </a:rPr>
              <a:t>(Web)</a:t>
            </a:r>
            <a:endParaRPr lang="en-US" sz="4800" b="1" i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991359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  <a:alpha val="7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My Documents\Desktop\3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28" y="908720"/>
            <a:ext cx="9051475" cy="446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รูปภาพ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9683" y="6257229"/>
            <a:ext cx="1659988" cy="57814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3522" y="6313008"/>
            <a:ext cx="489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โดย</a:t>
            </a:r>
            <a:r>
              <a:rPr lang="en-US" b="1" dirty="0" smtClean="0">
                <a:latin typeface="TH SarabunPSK" pitchFamily="34" charset="-34"/>
                <a:cs typeface="TH SarabunPSK" pitchFamily="34" charset="-34"/>
              </a:rPr>
              <a:t> : 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งาน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ข้อมูลข่าวสาร โรงพยาบาลสาม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ง่าม</a:t>
            </a:r>
            <a:endParaRPr lang="th-TH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088964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My Documents\Desktop\2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78" y="1412776"/>
            <a:ext cx="9030297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รูปภาพ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9683" y="6257229"/>
            <a:ext cx="1659988" cy="57814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3522" y="6313008"/>
            <a:ext cx="489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โดย</a:t>
            </a:r>
            <a:r>
              <a:rPr lang="en-US" b="1" dirty="0" smtClean="0">
                <a:latin typeface="TH SarabunPSK" pitchFamily="34" charset="-34"/>
                <a:cs typeface="TH SarabunPSK" pitchFamily="34" charset="-34"/>
              </a:rPr>
              <a:t> : 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งาน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ข้อมูลข่าวสาร โรงพยาบาลสาม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ง่าม</a:t>
            </a:r>
            <a:endParaRPr lang="th-TH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27055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My Documents\Desktop\Untitled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61" y="725354"/>
            <a:ext cx="9036496" cy="4840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รูปภาพ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9683" y="6257229"/>
            <a:ext cx="1659988" cy="57814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522" y="6313008"/>
            <a:ext cx="489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โดย</a:t>
            </a:r>
            <a:r>
              <a:rPr lang="en-US" b="1" dirty="0" smtClean="0">
                <a:latin typeface="TH SarabunPSK" pitchFamily="34" charset="-34"/>
                <a:cs typeface="TH SarabunPSK" pitchFamily="34" charset="-34"/>
              </a:rPr>
              <a:t> : 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งาน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ข้อมูลข่าวสาร โรงพยาบาลสาม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ง่าม</a:t>
            </a:r>
            <a:endParaRPr lang="th-TH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891043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9683" y="6257229"/>
            <a:ext cx="1659988" cy="57814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522" y="6313008"/>
            <a:ext cx="489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โดย</a:t>
            </a:r>
            <a:r>
              <a:rPr lang="en-US" b="1" dirty="0" smtClean="0">
                <a:latin typeface="TH SarabunPSK" pitchFamily="34" charset="-34"/>
                <a:cs typeface="TH SarabunPSK" pitchFamily="34" charset="-34"/>
              </a:rPr>
              <a:t> : 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งาน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ข้อมูลข่าวสาร โรงพยาบาลสาม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ง่าม</a:t>
            </a:r>
            <a:endParaRPr lang="th-TH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7361" y="548680"/>
            <a:ext cx="90381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6000" b="1" dirty="0">
                <a:latin typeface="TH SarabunPSK" pitchFamily="34" charset="-34"/>
                <a:cs typeface="TH SarabunPSK" pitchFamily="34" charset="-34"/>
              </a:rPr>
              <a:t>การวัดผลของการเปลี่ยนแปลง</a:t>
            </a:r>
            <a:r>
              <a:rPr lang="en-US" sz="6000" b="1" dirty="0" smtClean="0">
                <a:latin typeface="TH SarabunPSK" pitchFamily="34" charset="-34"/>
                <a:cs typeface="TH SarabunPSK" pitchFamily="34" charset="-34"/>
              </a:rPr>
              <a:t>:</a:t>
            </a:r>
            <a:r>
              <a:rPr lang="th-TH" sz="6000" b="1" dirty="0" smtClean="0">
                <a:latin typeface="TH SarabunPSK" pitchFamily="34" charset="-34"/>
                <a:cs typeface="TH SarabunPSK" pitchFamily="34" charset="-34"/>
              </a:rPr>
              <a:t> (66.67</a:t>
            </a:r>
            <a:r>
              <a:rPr lang="en-US" sz="6000" b="1" dirty="0" smtClean="0">
                <a:latin typeface="TH SarabunPSK" pitchFamily="34" charset="-34"/>
                <a:cs typeface="TH SarabunPSK" pitchFamily="34" charset="-34"/>
              </a:rPr>
              <a:t>%</a:t>
            </a:r>
            <a:r>
              <a:rPr lang="th-TH" sz="6000" b="1" dirty="0" smtClean="0">
                <a:latin typeface="TH SarabunPSK" pitchFamily="34" charset="-34"/>
                <a:cs typeface="TH SarabunPSK" pitchFamily="34" charset="-34"/>
              </a:rPr>
              <a:t>) </a:t>
            </a:r>
            <a:r>
              <a:rPr lang="en-US" sz="6000" b="1" dirty="0" smtClean="0">
                <a:latin typeface="TH SarabunPSK" pitchFamily="34" charset="-34"/>
                <a:cs typeface="TH SarabunPSK" pitchFamily="34" charset="-34"/>
              </a:rPr>
              <a:t> </a:t>
            </a:r>
            <a:endParaRPr lang="th-TH" sz="60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7362" y="1844824"/>
            <a:ext cx="903817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th-TH" sz="4800" dirty="0" smtClean="0"/>
              <a:t>      </a:t>
            </a:r>
            <a:r>
              <a:rPr lang="th-TH" sz="4800" dirty="0"/>
              <a:t>1. สามารถประเมินผลของ </a:t>
            </a:r>
            <a:r>
              <a:rPr lang="en-US" sz="4800" dirty="0"/>
              <a:t>KPI </a:t>
            </a:r>
            <a:r>
              <a:rPr lang="th-TH" sz="4800" dirty="0"/>
              <a:t>ผ่านเกณฑ์หรือไม่</a:t>
            </a:r>
            <a:br>
              <a:rPr lang="th-TH" sz="4800" dirty="0"/>
            </a:br>
            <a:r>
              <a:rPr lang="th-TH" sz="4800" dirty="0"/>
              <a:t>   </a:t>
            </a:r>
            <a:r>
              <a:rPr lang="th-TH" sz="4800" dirty="0" smtClean="0"/>
              <a:t>   2</a:t>
            </a:r>
            <a:r>
              <a:rPr lang="th-TH" sz="4800" dirty="0"/>
              <a:t>. สามารถติดตาม </a:t>
            </a:r>
            <a:r>
              <a:rPr lang="en-US" sz="4800" dirty="0" smtClean="0"/>
              <a:t>KPI </a:t>
            </a:r>
            <a:r>
              <a:rPr lang="th-TH" sz="4800" dirty="0"/>
              <a:t>ที่ยังไม่ได้รายงานผลได้</a:t>
            </a:r>
            <a:br>
              <a:rPr lang="th-TH" sz="4800" dirty="0"/>
            </a:br>
            <a:r>
              <a:rPr lang="th-TH" sz="4800" dirty="0"/>
              <a:t>   </a:t>
            </a:r>
            <a:r>
              <a:rPr lang="th-TH" sz="4800" dirty="0" smtClean="0"/>
              <a:t>   3</a:t>
            </a:r>
            <a:r>
              <a:rPr lang="th-TH" sz="4800" dirty="0"/>
              <a:t>. สามารถใช้ข้อมูล</a:t>
            </a:r>
            <a:r>
              <a:rPr lang="th-TH" sz="4800" dirty="0" smtClean="0"/>
              <a:t>พื้นฐาน</a:t>
            </a:r>
            <a:r>
              <a:rPr lang="th-TH" sz="4800" dirty="0"/>
              <a:t>เดียวกันได้</a:t>
            </a:r>
            <a:endParaRPr lang="en-US" sz="4800" b="1" i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740713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รูปภาพ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9683" y="6257229"/>
            <a:ext cx="1659988" cy="57814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3522" y="6313008"/>
            <a:ext cx="489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โดย</a:t>
            </a:r>
            <a:r>
              <a:rPr lang="en-US" b="1" dirty="0" smtClean="0">
                <a:latin typeface="TH SarabunPSK" pitchFamily="34" charset="-34"/>
                <a:cs typeface="TH SarabunPSK" pitchFamily="34" charset="-34"/>
              </a:rPr>
              <a:t> : 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งาน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ข้อมูลข่าวสาร โรงพยาบาลสาม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ง่าม</a:t>
            </a:r>
            <a:endParaRPr lang="th-TH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1499" y="0"/>
            <a:ext cx="903817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6600" b="1" dirty="0" smtClean="0">
                <a:latin typeface="TH SarabunPSK" pitchFamily="34" charset="-34"/>
                <a:cs typeface="TH SarabunPSK" pitchFamily="34" charset="-34"/>
              </a:rPr>
              <a:t>กิจกรรมพัฒนา</a:t>
            </a:r>
            <a:r>
              <a:rPr lang="en-US" sz="6600" b="1" dirty="0" smtClean="0">
                <a:latin typeface="TH SarabunPSK" pitchFamily="34" charset="-34"/>
                <a:cs typeface="TH SarabunPSK" pitchFamily="34" charset="-34"/>
              </a:rPr>
              <a:t>:</a:t>
            </a:r>
            <a:r>
              <a:rPr lang="th-TH" sz="6600" b="1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6600" b="1" dirty="0" smtClean="0">
                <a:latin typeface="TH SarabunPSK" pitchFamily="34" charset="-34"/>
                <a:cs typeface="TH SarabunPSK" pitchFamily="34" charset="-34"/>
              </a:rPr>
              <a:t> </a:t>
            </a:r>
            <a:endParaRPr lang="th-TH" sz="6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33552" y="1139774"/>
            <a:ext cx="764612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5800" lvl="0" indent="-685800">
              <a:buFontTx/>
              <a:buChar char="-"/>
            </a:pPr>
            <a:r>
              <a:rPr lang="th-TH" sz="4800" b="1" i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เรียนรู้การเขียน</a:t>
            </a:r>
            <a:r>
              <a:rPr lang="en-US" sz="4800" b="1" i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 SQL </a:t>
            </a:r>
            <a:r>
              <a:rPr lang="th-TH" sz="4800" b="1" i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ขั้น </a:t>
            </a:r>
            <a:r>
              <a:rPr lang="en-US" sz="4800" b="1" i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Advance</a:t>
            </a:r>
            <a:endParaRPr lang="th-TH" sz="4800" b="1" i="1" dirty="0" smtClean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  <a:p>
            <a:pPr marL="685800" lvl="0" indent="-685800">
              <a:buFontTx/>
              <a:buChar char="-"/>
            </a:pPr>
            <a:r>
              <a:rPr lang="th-TH" sz="4800" b="1" i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เรียนรู้การเขียน </a:t>
            </a:r>
            <a:r>
              <a:rPr lang="en-US" sz="4800" b="1" i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Website </a:t>
            </a:r>
            <a:r>
              <a:rPr lang="th-TH" sz="4800" b="1" i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ด้วยเครื่องมือต่างๆ เช่น </a:t>
            </a:r>
            <a:r>
              <a:rPr lang="en-US" sz="4800" b="1" i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Business Intelligence</a:t>
            </a:r>
            <a:endParaRPr lang="en-US" sz="4800" b="1" i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8194" name="Picture 2" descr="http://www.cubeserv.com/dateizentrale/dateiverwaltung/06%20enabler_products/hr_starterpackage/hr_cockpit_sap_bo_xcelsius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682" y="3687486"/>
            <a:ext cx="3360093" cy="2569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ttp://qlikview-market-dev.s3.amazonaws.com/live/a4ED0000000XaMNMA0/images/sc%20cockpit.p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23" t="13155" r="71430" b="35912"/>
          <a:stretch/>
        </p:blipFill>
        <p:spPr bwMode="auto">
          <a:xfrm>
            <a:off x="4881466" y="3829778"/>
            <a:ext cx="2256673" cy="2285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4801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รูปภาพ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9683" y="6257229"/>
            <a:ext cx="1659988" cy="57814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3522" y="6313008"/>
            <a:ext cx="489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โดย</a:t>
            </a:r>
            <a:r>
              <a:rPr lang="en-US" b="1" dirty="0" smtClean="0">
                <a:latin typeface="TH SarabunPSK" pitchFamily="34" charset="-34"/>
                <a:cs typeface="TH SarabunPSK" pitchFamily="34" charset="-34"/>
              </a:rPr>
              <a:t> : 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งาน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ข้อมูลข่าวสาร โรงพยาบาลสาม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ง่าม</a:t>
            </a:r>
            <a:endParaRPr lang="th-TH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827955" y="2060848"/>
            <a:ext cx="616422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9600" b="1" dirty="0" smtClean="0">
                <a:latin typeface="TH SarabunPSK" pitchFamily="34" charset="-34"/>
                <a:cs typeface="TH SarabunPSK" pitchFamily="34" charset="-34"/>
              </a:rPr>
              <a:t>จบการนำเสนอ</a:t>
            </a:r>
            <a:endParaRPr lang="th-TH" sz="9600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81996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ชุดรูปแบบของ Office">
  <a:themeElements>
    <a:clrScheme name="สำนักงา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สำนักงา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สำนักงา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1836</TotalTime>
  <Words>452</Words>
  <Application>Microsoft Office PowerPoint</Application>
  <PresentationFormat>นำเสนอทางหน้าจอ (4:3)</PresentationFormat>
  <Paragraphs>93</Paragraphs>
  <Slides>22</Slides>
  <Notes>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22</vt:i4>
      </vt:variant>
    </vt:vector>
  </HeadingPairs>
  <TitlesOfParts>
    <vt:vector size="23" baseType="lpstr">
      <vt:lpstr>ชุดรูปแบบของ Office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Administrator</dc:creator>
  <cp:lastModifiedBy>Administrator</cp:lastModifiedBy>
  <cp:revision>29</cp:revision>
  <dcterms:created xsi:type="dcterms:W3CDTF">2014-07-09T04:24:34Z</dcterms:created>
  <dcterms:modified xsi:type="dcterms:W3CDTF">2014-10-28T03:38:41Z</dcterms:modified>
</cp:coreProperties>
</file>