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88163" cy="100203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22E8"/>
    <a:srgbClr val="0CE26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718" autoAdjust="0"/>
  </p:normalViewPr>
  <p:slideViewPr>
    <p:cSldViewPr>
      <p:cViewPr varScale="1">
        <p:scale>
          <a:sx n="66" d="100"/>
          <a:sy n="66" d="100"/>
        </p:scale>
        <p:origin x="-142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7747D8A3-E855-4C05-B45D-F3F286C4FFBA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0BBAC2C-0C3A-4FE6-8E34-2C1EC1DAB41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A0C332A1-D611-4B7D-A443-475744CC2E9A}" type="datetimeFigureOut">
              <a:rPr lang="th-TH" smtClean="0"/>
              <a:pPr/>
              <a:t>08/09/59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44297FD6-AAE7-4BBA-BDA0-C4D5CD167E2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97FD6-AAE7-4BBA-BDA0-C4D5CD167E2E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ยึด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21B73-2624-476F-87F6-BE19DA1A5A37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27" name="ตัวยึด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88521-1813-41F6-BED2-931CF5F77822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รูปแบบอิสระ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0C77E-E3A1-4580-9679-25EB65B8E2D6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AFF2B-E3A0-47EC-B3F5-BF0FA758036A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C78B-86D6-4002-AACB-B09B63B94E6B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AF40-27BD-465D-9908-6FEB462D970E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ท้ายกระดา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FD5F8-3700-4F2C-90E2-94680C5B669A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4F7F9-8C10-48D3-A22F-A790B8DCC06B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5B0F36B-C9FD-4CDA-B171-D2943900D6C9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3AABF-CA57-400B-9974-D81327CB9BD3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41CAA-E0C3-4ED9-A609-53FF429CB1D3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222E8"/>
            </a:gs>
            <a:gs pos="64999">
              <a:srgbClr val="F0EBD5"/>
            </a:gs>
            <a:gs pos="100000">
              <a:srgbClr val="D1C39F"/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รูปแบบอิสระ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รูปแบบอิสระ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ยึดชื่อเรื่อง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ยึดข้อความ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5AF9DCF-0E15-40FE-B602-175054853BF9}" type="datetime1">
              <a:rPr lang="th-TH" smtClean="0"/>
              <a:pPr/>
              <a:t>08/09/59</a:t>
            </a:fld>
            <a:endParaRPr lang="th-TH"/>
          </a:p>
        </p:txBody>
      </p:sp>
      <p:sp>
        <p:nvSpPr>
          <p:cNvPr id="22" name="ตัวยึด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r>
              <a:rPr lang="th-TH" smtClean="0"/>
              <a:t>1</a:t>
            </a:r>
            <a:endParaRPr lang="th-TH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377AC69-1F3B-48BD-95BD-AEF9CE36270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429064" y="2127892"/>
            <a:ext cx="6480048" cy="2301240"/>
          </a:xfrm>
        </p:spPr>
        <p:txBody>
          <a:bodyPr>
            <a:normAutofit fontScale="90000"/>
          </a:bodyPr>
          <a:lstStyle/>
          <a:p>
            <a:r>
              <a:rPr lang="th-TH" sz="5500" dirty="0" smtClean="0">
                <a:solidFill>
                  <a:schemeClr val="bg1"/>
                </a:solidFill>
              </a:rPr>
              <a:t>ระบบการจัดการด้านยา</a:t>
            </a:r>
            <a:r>
              <a:rPr lang="en-US" sz="5500" dirty="0" smtClean="0">
                <a:solidFill>
                  <a:schemeClr val="bg1"/>
                </a:solidFill>
              </a:rPr>
              <a:t/>
            </a:r>
            <a:br>
              <a:rPr lang="en-US" sz="5500" dirty="0" smtClean="0">
                <a:solidFill>
                  <a:schemeClr val="bg1"/>
                </a:solidFill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433050" y="2605094"/>
            <a:ext cx="6480048" cy="1752600"/>
          </a:xfrm>
        </p:spPr>
        <p:txBody>
          <a:bodyPr>
            <a:normAutofit/>
          </a:bodyPr>
          <a:lstStyle/>
          <a:p>
            <a:r>
              <a:rPr lang="th-TH" sz="2600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ผู้นำเสนอ </a:t>
            </a:r>
            <a:r>
              <a:rPr lang="th-TH" sz="2600" dirty="0" err="1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ภญ.</a:t>
            </a:r>
            <a:r>
              <a:rPr lang="th-TH" sz="2600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สมศรี กรีพจน์</a:t>
            </a:r>
          </a:p>
          <a:p>
            <a:r>
              <a:rPr lang="th-TH" sz="2600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ฝ่ายเภสัชกรรม โรงพยาบาลสามง่าม</a:t>
            </a:r>
          </a:p>
        </p:txBody>
      </p:sp>
      <p:sp>
        <p:nvSpPr>
          <p:cNvPr id="14" name="ตัวยึดท้ายกระดาษ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186766" cy="1571636"/>
          </a:xfrm>
        </p:spPr>
        <p:txBody>
          <a:bodyPr>
            <a:normAutofit fontScale="90000"/>
          </a:bodyPr>
          <a:lstStyle/>
          <a:p>
            <a:pPr lvl="0"/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การพัฒนาระบบการค้นหาปัญหาจากการใช้ยา </a:t>
            </a:r>
            <a:r>
              <a:rPr lang="th-TH" b="1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th-TH" b="1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จาก</a:t>
            </a:r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การประเมิน</a:t>
            </a:r>
            <a:r>
              <a:rPr lang="en-US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 Medication reconciliation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/>
            </a:r>
            <a:br>
              <a:rPr lang="en-US" dirty="0">
                <a:latin typeface="Angsana New" pitchFamily="18" charset="-34"/>
                <a:cs typeface="Angsana New" pitchFamily="18" charset="-34"/>
              </a:rPr>
            </a:b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2714621"/>
            <a:ext cx="8229600" cy="2000264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Medication reconciliation (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ความสอดคล้องต่อเนื่องทางยา) หมายถึง กระบวนการเปรียบเทียบและประสานรายการยาระหว่างรายการยาที่ผู้ป่วยรับประทานอยู่อย่าง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ต่อเนื่อง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1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พัฒนาระบบการค้นหาปัญหาจากการใช้</a:t>
            </a:r>
            <a:r>
              <a:rPr lang="th-TH" sz="4100" b="1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ยา</a:t>
            </a:r>
            <a:endParaRPr lang="th-TH" sz="4100" b="1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ถุงยาเดิมผู้ป่วย มีความสำคัญต่อการค้นหาปัญหาจากการใช้ยา การที่ผู้ป่วยโรคเรื้อรังสามารถนำถุงยาเดิมที่รับประทานอยู่ในปัจจุบันติดตัวมาโรงพยาบาลด้วยทุกครั้งจึงสามารถลดความคลาดเคลื่อนจากการสั่งใช้ยาได้ โดยเฉพาะผู้ป่วยโรคเรื้อรังที่รับการรักษาจากหลายโรงพยาบาล 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ร่วมกับ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ประวัติการรักษาในระบบคอมพิวเตอร์ของโรงพยาบาล และสมุดประจำตัวผู้ป่วย (กรณีที่มีข้อมูลรายการยาที่ใช้เป็นปัจจุบัน) 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1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เป้าหมาย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ผู้ป่วยโรค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เรื้อรังนอน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โรงพยาบาล 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ที่นำ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ถุงยาเดิมมา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โรงพยาบาลทุกราย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0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สามารถค้นหาปัญหาจากการใช้ยา หรือความคลาดเคลื่อนทางยา 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B-C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มากขึ้น และระดับ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D–I 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ลดลง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1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ปัญหาและ</a:t>
            </a:r>
            <a:r>
              <a:rPr lang="th-TH" sz="4100" b="1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สาเหตุ</a:t>
            </a:r>
            <a:endParaRPr lang="th-TH" sz="4100" b="1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จากการเก็บข้อมูลยาเดิมของผู้ป่วยนอก โรงพยาบาลสามง่าม </a:t>
            </a:r>
            <a:endParaRPr lang="th-TH" dirty="0" smtClean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พบว่า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ยาเดิมที่ผู้ป่วยเหลือใช้มากที่สุด คือ กลุ่มยาโรคความดันโลหิตสูง และโรคเบาหวาน </a:t>
            </a:r>
            <a:endParaRPr lang="th-TH" dirty="0" smtClean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สาเหตุ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ที่อาจทำให้ผู้ป่วยมียาเดิมเหลือเป็นจำนวนมาก ได้แก่ </a:t>
            </a:r>
          </a:p>
          <a:p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1. ผู้ป่วย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ลืมรับประทานยา </a:t>
            </a:r>
            <a:endParaRPr lang="th-TH" dirty="0" smtClean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2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. แพทย์ปรับยาให้ใหม่โดยที่ยาเก่ายังคงอยู่ที่ผู้ป่วย </a:t>
            </a:r>
            <a:endParaRPr lang="th-TH" dirty="0" smtClean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3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. ผู้ป่วยมานอนโรงพยาบาล แล้วได้ยากลับไปซ้ำซ้อนกับยาเดิมที่บ้าน </a:t>
            </a:r>
            <a:endParaRPr lang="th-TH" dirty="0" smtClean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4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. ผู้ป่วยรับยาที่หลายที่ ยา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ซ้ำซ้อน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The Joint Commission on Accreditation of Healthcare Organization (JCAHO)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ได้กำหนดให้การทบทวนความสอดคล้องต่อเนื่องทางยาเป็น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 national patient safety goal (8A&amp;8B)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ตั้งแต่ปี ค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.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ศ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.2005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และในประเทศไทยสถาบันพัฒนาและรับรองคุณภาพโรงพยาบาล กำหนดให้กระบวนการทบทวนความสอดคล้องต่อเนื่องทางยา เป็นส่วนหนึ่งในการรับรองคุณภาพโรงพยาบาล 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endParaRPr lang="th-TH" dirty="0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1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กิจกรรมการพัฒนา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เน้นย้ำให้ผู้ป่วยโรคเรื้อรังที่มารับบริการนำถุงยาเดิมติดตัวมาโรงพยาบาลทุก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ครั้ง</a:t>
            </a:r>
            <a:endParaRPr lang="en-US"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1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ผู้ป่วยโรคเรื้อรังแรกรับทุกราย จะต้องได้รับการประเมิน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Medication reconciliation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ภายใน 24 ชั่วโมงหลังรับเข้าหอผู้ป่วย เพื่อค้นหาปัญหาจากการใช้ยาจากคำสั่งการใช้ยาแรก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รับ</a:t>
            </a:r>
            <a:endParaRPr lang="th-TH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28612"/>
            <a:ext cx="7467600" cy="1143000"/>
          </a:xfrm>
        </p:spPr>
        <p:txBody>
          <a:bodyPr>
            <a:noAutofit/>
          </a:bodyPr>
          <a:lstStyle/>
          <a:p>
            <a:pPr lvl="0"/>
            <a:r>
              <a:rPr lang="th-TH" sz="41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การวัดผลและผลการเปลี่ยนแปลง</a:t>
            </a:r>
            <a:r>
              <a:rPr lang="en-US" sz="41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1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</a:br>
            <a:endParaRPr lang="th-TH" sz="4100" b="1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ผู้ป่วย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โรคเรื้อรังที่มานอนโรงพยาบาลแล้วนำถุงยาเดิมติดตัวมาโรงพยาบาล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ด้วยทุกราย</a:t>
            </a:r>
            <a:endParaRPr lang="en-US"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1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อุบัติการณ์ความคลาดเคลื่อนทางยา ชนิด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Prescribing error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B-C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มีจำนวนที่เพิ่มขึ้น</a:t>
            </a:r>
            <a:endParaRPr lang="en-US"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1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อุบัติการณ์ความคลาดเคลื่อนทางยา ชนิด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Prescribing error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D-I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มีจำนวนที่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ลดลง</a:t>
            </a:r>
            <a:endParaRPr lang="en-US"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28612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วิเคราะห์</a:t>
            </a:r>
            <a:r>
              <a:rPr lang="en-US" b="1" dirty="0"/>
              <a:t/>
            </a:r>
            <a:br>
              <a:rPr lang="en-US" b="1" dirty="0"/>
            </a:b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จำนวน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ผู้ป่วยโรคเรื้อรังที่มานอนโรงพยาบาลแล้วนำถุงยาเดิมติดตัวมาโรงพยาบาล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ด้วยทุกราย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ผลการดำเนินการ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0"/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ผู้ป่วย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โรคเรื้อรังมานอนโรงพยาบาลทั้งหมด 59 ราย มีจำนวนผู้ป่วยโรคเรื้อรังที่นำถุงยาเดิมติดตัวมาโรงพยาบาลด้วยทั้งหมด 38 ราย จำนวนผู้ป่วยโรคเรื้อรังที่ไม่ได้นำถุงเดิมยาติดตัวมาโรงพยาบาลด้วยทั้งหมด 21 ราย ดังนั้นร้อยละของผู้ป่วยโรคเรื้อรังที่มานอนโรงพยาบาล แล้วนำถุงยาเดิมติดตัวมาโรงพยาบาลด้วย คิดเป็น ร้อยละ 64 ของผู้ป่วยโรคเรื้อรังทั้งหมดที่มานอนโรงพยาบาล (เป้าหมายมากกว่าร้อยละ 50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357174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ผลการดำเนินการ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</a:br>
            <a:endParaRPr lang="th-TH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ก่อนดำเนินการ) พบอุบัติการณ์ความคลาดเคลื่อนทางยา ชนิด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Prescribing error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B-C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และ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D-I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เท่ากับ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 7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ครั้ง (เฉลี่ย 0.58 ครั้ง/ เดือน) และ 0 ครั้ง (เฉลี่ย 0 ครั้ง/ เดือน) ตามลำดับ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0"/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หลังดำเนินการ) พบอุบัติการณ์ความคลาดเคลื่อนทางยา ชนิด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Prescribing error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B-C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และ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D-I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เท่ากับ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 11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ครั้ง และ 0 ครั้ง ตามลำดับ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จากข้อมูลดังกล่าว จึงสามารถสรุปได้ว่า การพัฒนาระบบการค้นหาปัญหาจากการใช้ยา จากการประเมิน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 Medication reconciliation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(ความสอดคล้อง ต่อเนื่องทางยา) สามารถทำให้เกิดการค้นหาปัญหาจากการสั่งใช้ยา ชนิด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Prescribing error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B-C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ได้เพิ่มขึ้น และระดับ </a:t>
            </a:r>
            <a:r>
              <a:rPr lang="en-US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D-I 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ได้ลดลง (อุบัติการณ์ เท่ากับ 0 เท่าเดิม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h-TH" b="1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บทเรียนที่ได้รับ</a:t>
            </a:r>
            <a:r>
              <a:rPr lang="en-US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</a:br>
            <a:endParaRPr lang="th-TH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พัฒนา</a:t>
            </a:r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ระบบการส่งต่อข้อมูลการรักษาของผู้ป่วยในแต่ละสถานพยาบาล เพื่อให้เกิดการส่งต่อข้อมูลการรักษาที่ถูกต้องและเป็นปัจจุบันมากที่สุด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0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พัฒนาให้ผู้ป่วยเกิดวัฒนธรรมการนำยาเดิมมาโรงพยาบาลทุกครั้ง เพื่อลดความเสี่ยงจากการใช้ยา โดยเฉพาะผู้ป่วยที่ได้รับการปรับเปลี่ยนรายการยา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  <a:p>
            <a:pPr lvl="0"/>
            <a:r>
              <a:rPr lang="th-TH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พัฒนาระบบการค้นหาปัญหาจากการใช้ยาของตัวผู้ป่วย เพื่อเป็นข้อมูลในการวางแผนการปรับยาของแพทย์ที่ถูกต้อง (แผนต่อไป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81000" y="1511300"/>
            <a:ext cx="184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th-TH" sz="5400" b="1" u="sng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533400" y="609600"/>
            <a:ext cx="82296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45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ขอ</a:t>
            </a:r>
            <a:r>
              <a:rPr lang="th-TH" sz="4500" b="1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ขอบคุณค่ะ</a:t>
            </a:r>
            <a:endParaRPr lang="th-TH" sz="4500" b="1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8" name="Picture 4" descr="pharmaci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9342" y="1600200"/>
            <a:ext cx="4681550" cy="346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071538" y="5429264"/>
            <a:ext cx="7358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err="1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ภญ.</a:t>
            </a:r>
            <a:r>
              <a:rPr lang="th-TH" dirty="0" smtClean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สมศรี  กรีพจน์  ฝ่ายเภสัชกรรม</a:t>
            </a:r>
            <a:endParaRPr lang="th-TH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ตัวยึดท้ายกระดา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1</a:t>
            </a:r>
            <a:endParaRPr lang="th-TH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เทคนิค">
  <a:themeElements>
    <a:clrScheme name="เทคนิค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เทคนิค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184</TotalTime>
  <Words>789</Words>
  <Application>Microsoft Office PowerPoint</Application>
  <PresentationFormat>นำเสนอทางหน้าจอ (4:3)</PresentationFormat>
  <Paragraphs>53</Paragraphs>
  <Slides>12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12</vt:i4>
      </vt:variant>
    </vt:vector>
  </HeadingPairs>
  <TitlesOfParts>
    <vt:vector size="13" baseType="lpstr">
      <vt:lpstr>เทคนิค</vt:lpstr>
      <vt:lpstr>ระบบการจัดการด้านยา  </vt:lpstr>
      <vt:lpstr>การพัฒนาระบบการค้นหาปัญหาจากการใช้ยา  จากการประเมิน Medication reconciliation  </vt:lpstr>
      <vt:lpstr>พัฒนาระบบการค้นหาปัญหาจากการใช้ยา</vt:lpstr>
      <vt:lpstr>เป้าหมาย</vt:lpstr>
      <vt:lpstr>ปัญหาและสาเหตุ</vt:lpstr>
      <vt:lpstr>ภาพนิ่ง 6</vt:lpstr>
      <vt:lpstr>กิจกรรมการพัฒนา</vt:lpstr>
      <vt:lpstr>การวัดผลและผลการเปลี่ยนแปลง </vt:lpstr>
      <vt:lpstr>วิเคราะห์ </vt:lpstr>
      <vt:lpstr>ผลการดำเนินการ </vt:lpstr>
      <vt:lpstr>บทเรียนที่ได้รับ </vt:lpstr>
      <vt:lpstr>ภาพนิ่ง 12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ระบบการจัดการด้านยา</dc:title>
  <dc:creator>Corporate Edition</dc:creator>
  <cp:lastModifiedBy>Corporate Edition</cp:lastModifiedBy>
  <cp:revision>20</cp:revision>
  <dcterms:created xsi:type="dcterms:W3CDTF">2016-09-03T13:01:53Z</dcterms:created>
  <dcterms:modified xsi:type="dcterms:W3CDTF">2016-09-08T07:58:37Z</dcterms:modified>
</cp:coreProperties>
</file>