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48" r:id="rId1"/>
  </p:sldMasterIdLst>
  <p:sldIdLst>
    <p:sldId id="268" r:id="rId2"/>
    <p:sldId id="269" r:id="rId3"/>
    <p:sldId id="270" r:id="rId4"/>
    <p:sldId id="271" r:id="rId5"/>
    <p:sldId id="277" r:id="rId6"/>
    <p:sldId id="272" r:id="rId7"/>
    <p:sldId id="273" r:id="rId8"/>
    <p:sldId id="274" r:id="rId9"/>
    <p:sldId id="257" r:id="rId10"/>
    <p:sldId id="260" r:id="rId11"/>
    <p:sldId id="265" r:id="rId12"/>
    <p:sldId id="262" r:id="rId13"/>
    <p:sldId id="263" r:id="rId14"/>
    <p:sldId id="264" r:id="rId15"/>
    <p:sldId id="261" r:id="rId16"/>
    <p:sldId id="266" r:id="rId17"/>
    <p:sldId id="259" r:id="rId18"/>
    <p:sldId id="275" r:id="rId19"/>
    <p:sldId id="276" r:id="rId20"/>
    <p:sldId id="278" r:id="rId21"/>
    <p:sldId id="280" r:id="rId22"/>
    <p:sldId id="267" r:id="rId23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F117A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vertBarState="maximized">
    <p:restoredLeft sz="15182" autoAdjust="0"/>
    <p:restoredTop sz="94660"/>
  </p:normalViewPr>
  <p:slideViewPr>
    <p:cSldViewPr>
      <p:cViewPr>
        <p:scale>
          <a:sx n="70" d="100"/>
          <a:sy n="70" d="100"/>
        </p:scale>
        <p:origin x="-12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 smtClean="0"/>
              <a:t>คลิกเพื่อแก้ไขลักษณะชื่อเรื่องรองต้นแบบ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44E41-7FCA-4EA6-B41F-4772B4E6FBFD}" type="datetimeFigureOut">
              <a:rPr lang="th-TH" smtClean="0"/>
              <a:pPr/>
              <a:t>19/09/59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3CD8E6-10DB-4CF4-B884-84FFA504E9B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44E41-7FCA-4EA6-B41F-4772B4E6FBFD}" type="datetimeFigureOut">
              <a:rPr lang="th-TH" smtClean="0"/>
              <a:pPr/>
              <a:t>19/09/59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3CD8E6-10DB-4CF4-B884-84FFA504E9B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44E41-7FCA-4EA6-B41F-4772B4E6FBFD}" type="datetimeFigureOut">
              <a:rPr lang="th-TH" smtClean="0"/>
              <a:pPr/>
              <a:t>19/09/59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3CD8E6-10DB-4CF4-B884-84FFA504E9B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44E41-7FCA-4EA6-B41F-4772B4E6FBFD}" type="datetimeFigureOut">
              <a:rPr lang="th-TH" smtClean="0"/>
              <a:pPr/>
              <a:t>19/09/59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3CD8E6-10DB-4CF4-B884-84FFA504E9B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44E41-7FCA-4EA6-B41F-4772B4E6FBFD}" type="datetimeFigureOut">
              <a:rPr lang="th-TH" smtClean="0"/>
              <a:pPr/>
              <a:t>19/09/59</a:t>
            </a:fld>
            <a:endParaRPr lang="th-TH"/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3CD8E6-10DB-4CF4-B884-84FFA504E9B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44E41-7FCA-4EA6-B41F-4772B4E6FBFD}" type="datetimeFigureOut">
              <a:rPr lang="th-TH" smtClean="0"/>
              <a:pPr/>
              <a:t>19/09/59</a:t>
            </a:fld>
            <a:endParaRPr lang="th-TH"/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3CD8E6-10DB-4CF4-B884-84FFA504E9B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44E41-7FCA-4EA6-B41F-4772B4E6FBFD}" type="datetimeFigureOut">
              <a:rPr lang="th-TH" smtClean="0"/>
              <a:pPr/>
              <a:t>19/09/59</a:t>
            </a:fld>
            <a:endParaRPr lang="th-TH"/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3CD8E6-10DB-4CF4-B884-84FFA504E9B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44E41-7FCA-4EA6-B41F-4772B4E6FBFD}" type="datetimeFigureOut">
              <a:rPr lang="th-TH" smtClean="0"/>
              <a:pPr/>
              <a:t>19/09/59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3CD8E6-10DB-4CF4-B884-84FFA504E9B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44E41-7FCA-4EA6-B41F-4772B4E6FBFD}" type="datetimeFigureOut">
              <a:rPr lang="th-TH" smtClean="0"/>
              <a:pPr/>
              <a:t>19/09/59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3CD8E6-10DB-4CF4-B884-84FFA504E9B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44E41-7FCA-4EA6-B41F-4772B4E6FBFD}" type="datetimeFigureOut">
              <a:rPr lang="th-TH" smtClean="0"/>
              <a:pPr/>
              <a:t>19/09/59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3CD8E6-10DB-4CF4-B884-84FFA504E9B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44E41-7FCA-4EA6-B41F-4772B4E6FBFD}" type="datetimeFigureOut">
              <a:rPr lang="th-TH" smtClean="0"/>
              <a:pPr/>
              <a:t>19/09/59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3CD8E6-10DB-4CF4-B884-84FFA504E9B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444E41-7FCA-4EA6-B41F-4772B4E6FBFD}" type="datetimeFigureOut">
              <a:rPr lang="th-TH" smtClean="0"/>
              <a:pPr/>
              <a:t>19/09/59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3CD8E6-10DB-4CF4-B884-84FFA504E9BA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/>
          <p:cNvSpPr/>
          <p:nvPr/>
        </p:nvSpPr>
        <p:spPr>
          <a:xfrm>
            <a:off x="0" y="0"/>
            <a:ext cx="9144000" cy="2862322"/>
          </a:xfrm>
          <a:prstGeom prst="rect">
            <a:avLst/>
          </a:prstGeom>
          <a:solidFill>
            <a:srgbClr val="FFC000"/>
          </a:solidFill>
        </p:spPr>
        <p:txBody>
          <a:bodyPr wrap="square">
            <a:spAutoFit/>
          </a:bodyPr>
          <a:lstStyle/>
          <a:p>
            <a:pPr algn="ctr"/>
            <a:endParaRPr lang="th-TH" sz="4500" b="1" dirty="0" smtClean="0">
              <a:latin typeface="TH SarabunIT๙" pitchFamily="34" charset="-34"/>
              <a:cs typeface="TH SarabunIT๙" pitchFamily="34" charset="-34"/>
            </a:endParaRPr>
          </a:p>
          <a:p>
            <a:pPr algn="ctr"/>
            <a:r>
              <a:rPr lang="th-TH" sz="4500" b="1" dirty="0" smtClean="0">
                <a:latin typeface="TH SarabunIT๙" pitchFamily="34" charset="-34"/>
                <a:cs typeface="TH SarabunIT๙" pitchFamily="34" charset="-34"/>
              </a:rPr>
              <a:t>การพัฒนาการปรับเปลี่ยนพฤติกรรมกลุ่มเสี่ยง </a:t>
            </a:r>
          </a:p>
          <a:p>
            <a:pPr algn="ctr"/>
            <a:r>
              <a:rPr lang="th-TH" sz="4500" b="1" dirty="0" smtClean="0">
                <a:latin typeface="TH SarabunIT๙" pitchFamily="34" charset="-34"/>
                <a:cs typeface="TH SarabunIT๙" pitchFamily="34" charset="-34"/>
              </a:rPr>
              <a:t>และกลุ่มป่วย ตามหลัก ๓อ๓ส ในชุมชน</a:t>
            </a:r>
          </a:p>
          <a:p>
            <a:pPr algn="ctr"/>
            <a:endParaRPr lang="th-TH" sz="4500" b="1" dirty="0">
              <a:latin typeface="TH SarabunIT๙" pitchFamily="34" charset="-34"/>
              <a:cs typeface="TH SarabunIT๙" pitchFamily="34" charset="-34"/>
            </a:endParaRPr>
          </a:p>
        </p:txBody>
      </p:sp>
      <p:pic>
        <p:nvPicPr>
          <p:cNvPr id="5" name="รูปภาพ 4" descr="20160321_16142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857496"/>
            <a:ext cx="9144000" cy="400050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022559" y="6150114"/>
            <a:ext cx="4121441" cy="70788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r"/>
            <a:r>
              <a:rPr lang="th-TH" sz="2000" b="1" u="sng" dirty="0" smtClean="0">
                <a:latin typeface="TH SarabunIT๙" pitchFamily="34" charset="-34"/>
                <a:cs typeface="TH SarabunIT๙" pitchFamily="34" charset="-34"/>
              </a:rPr>
              <a:t>โรงพยาบาลส่งเสริมสุขภาพตำบลบ้านวังลูกช้าง</a:t>
            </a:r>
          </a:p>
          <a:p>
            <a:pPr algn="r"/>
            <a:r>
              <a:rPr lang="th-TH" sz="2000" b="1" u="sng" dirty="0" smtClean="0">
                <a:latin typeface="TH SarabunIT๙" pitchFamily="34" charset="-34"/>
                <a:cs typeface="TH SarabunIT๙" pitchFamily="34" charset="-34"/>
              </a:rPr>
              <a:t>๑๙ กันยายน ๒๕๕๙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4"/>
          <p:cNvSpPr/>
          <p:nvPr/>
        </p:nvSpPr>
        <p:spPr>
          <a:xfrm>
            <a:off x="357158" y="500042"/>
            <a:ext cx="8286808" cy="784830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th-TH" sz="4500" b="1" u="sng" dirty="0" smtClean="0">
                <a:latin typeface="TH SarabunIT๙" pitchFamily="34" charset="-34"/>
                <a:cs typeface="TH SarabunIT๙" pitchFamily="34" charset="-34"/>
              </a:rPr>
              <a:t>หลักการและเหตุผล</a:t>
            </a:r>
            <a:endParaRPr lang="th-TH" sz="4500" b="1" u="sng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6" name="สี่เหลี่ยมผืนผ้า 5"/>
          <p:cNvSpPr/>
          <p:nvPr/>
        </p:nvSpPr>
        <p:spPr>
          <a:xfrm>
            <a:off x="214282" y="1571612"/>
            <a:ext cx="8358246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/>
            <a:r>
              <a:rPr lang="th-TH" sz="3500" dirty="0" smtClean="0">
                <a:latin typeface="TH SarabunIT๙" pitchFamily="34" charset="-34"/>
                <a:cs typeface="TH SarabunIT๙" pitchFamily="34" charset="-34"/>
              </a:rPr>
              <a:t>	</a:t>
            </a:r>
            <a:r>
              <a:rPr lang="th-TH" sz="3500" u="sng" dirty="0" smtClean="0">
                <a:latin typeface="TH SarabunIT๙" pitchFamily="34" charset="-34"/>
                <a:cs typeface="TH SarabunIT๙" pitchFamily="34" charset="-34"/>
              </a:rPr>
              <a:t>เนื่องจากในปี พ.ศ.๒๕๕๘</a:t>
            </a:r>
            <a:r>
              <a:rPr lang="th-TH" sz="3500" dirty="0" smtClean="0">
                <a:latin typeface="TH SarabunIT๙" pitchFamily="34" charset="-34"/>
                <a:cs typeface="TH SarabunIT๙" pitchFamily="34" charset="-34"/>
              </a:rPr>
              <a:t> ที่ผ่านมา </a:t>
            </a:r>
            <a:r>
              <a:rPr lang="th-TH" sz="3500" b="1" u="sng" dirty="0" smtClean="0">
                <a:solidFill>
                  <a:srgbClr val="00B0F0"/>
                </a:solidFill>
                <a:latin typeface="TH SarabunIT๙" pitchFamily="34" charset="-34"/>
                <a:cs typeface="TH SarabunIT๙" pitchFamily="34" charset="-34"/>
              </a:rPr>
              <a:t>พบว่ามีผู้ป่วยด้วยโรคเรื้อรังและกลุ่มเสี่ยงต่อการเป็นโรคเรื้อรังในอัตราที่สูงขึ้น </a:t>
            </a:r>
            <a:r>
              <a:rPr lang="th-TH" sz="3500" dirty="0" smtClean="0">
                <a:latin typeface="TH SarabunIT๙" pitchFamily="34" charset="-34"/>
                <a:cs typeface="TH SarabunIT๙" pitchFamily="34" charset="-34"/>
              </a:rPr>
              <a:t>การดำเนินการปรับเปลี่ยนพฤติกรรมได้เริ่มมาตั้งแต่ปี ๒๕๕๗ เป็นต้นมา โดยใช้เกณฑ์การแบ่งระดับความดันโลหิตและระดับน้ำตาลในเลือดจำแนกตามสี  ตามปิงปอง ๗ </a:t>
            </a:r>
            <a:r>
              <a:rPr lang="th-TH" sz="3500" b="1" u="sng" dirty="0" smtClean="0">
                <a:solidFill>
                  <a:srgbClr val="7030A0"/>
                </a:solidFill>
                <a:latin typeface="TH SarabunIT๙" pitchFamily="34" charset="-34"/>
                <a:cs typeface="TH SarabunIT๙" pitchFamily="34" charset="-34"/>
              </a:rPr>
              <a:t>สี ส่งผลกระตุ้นให้ประชาชนเกิดความตระหนักและเกิดความรู้ในการปรับเปลี่ยนพฤติกรรมของตนเองมากขึ้น โดยมีกิจกรรมเด่นคือ การจัดรำวงย้อนยุดในตอนเย็นของทุกวัน แต่มีการทำกิจกรรมไม่ต่อเนื่อง </a:t>
            </a:r>
            <a:endParaRPr lang="th-TH" sz="3500" b="1" u="sng" dirty="0">
              <a:solidFill>
                <a:srgbClr val="7030A0"/>
              </a:solidFill>
              <a:latin typeface="TH SarabunIT๙" pitchFamily="34" charset="-34"/>
              <a:cs typeface="TH SarabunIT๙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1"/>
          <p:cNvSpPr>
            <a:spLocks noChangeArrowheads="1"/>
          </p:cNvSpPr>
          <p:nvPr/>
        </p:nvSpPr>
        <p:spPr bwMode="auto">
          <a:xfrm>
            <a:off x="285720" y="1780982"/>
            <a:ext cx="8572560" cy="38625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3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	</a:t>
            </a:r>
            <a:r>
              <a:rPr kumimoji="0" lang="th-TH" sz="35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ปี พ.ศ.๒๕๕๙ </a:t>
            </a:r>
            <a:r>
              <a:rPr kumimoji="0" lang="th-TH" sz="3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จึงมีการปรับกระบวนการปรับเปลี่ยนพฤติกรรมกลุ่มเสี่ยงและกลุ่มป่วยตามหลัก</a:t>
            </a:r>
            <a:r>
              <a:rPr kumimoji="0" lang="th-TH" sz="35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  </a:t>
            </a:r>
            <a:r>
              <a:rPr kumimoji="0" lang="th-TH" sz="3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๓อ๓ส ในชุมชน   (อ๑ </a:t>
            </a:r>
            <a:r>
              <a:rPr kumimoji="0" lang="en-US" sz="3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:</a:t>
            </a:r>
            <a:r>
              <a:rPr kumimoji="0" lang="th-TH" sz="3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ออกกำลังกาย, อ๒</a:t>
            </a:r>
            <a:r>
              <a:rPr kumimoji="0" lang="en-US" sz="3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: </a:t>
            </a:r>
            <a:r>
              <a:rPr kumimoji="0" lang="th-TH" sz="3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อาหาร ,อ๓</a:t>
            </a:r>
            <a:r>
              <a:rPr kumimoji="0" lang="en-US" sz="3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: </a:t>
            </a:r>
            <a:r>
              <a:rPr kumimoji="0" lang="th-TH" sz="3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อารมณ์ , ส๑ </a:t>
            </a:r>
            <a:r>
              <a:rPr kumimoji="0" lang="en-US" sz="3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: </a:t>
            </a:r>
            <a:r>
              <a:rPr kumimoji="0" lang="th-TH" sz="3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ไม่สูบบุหรี่ ส๒ </a:t>
            </a:r>
            <a:r>
              <a:rPr kumimoji="0" lang="en-US" sz="3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: </a:t>
            </a:r>
            <a:r>
              <a:rPr kumimoji="0" lang="th-TH" sz="3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ไม่ดื่มสุรา ส๓ </a:t>
            </a:r>
            <a:r>
              <a:rPr kumimoji="0" lang="en-US" sz="3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: </a:t>
            </a:r>
            <a:r>
              <a:rPr kumimoji="0" lang="th-TH" sz="35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สีส</a:t>
            </a:r>
            <a:r>
              <a:rPr kumimoji="0" lang="th-TH" sz="3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 สา</a:t>
            </a:r>
            <a:r>
              <a:rPr kumimoji="0" lang="th-TH" sz="35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มาธิ</a:t>
            </a:r>
            <a:r>
              <a:rPr kumimoji="0" lang="th-TH" sz="3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 ) </a:t>
            </a:r>
            <a:r>
              <a:rPr kumimoji="0" lang="th-TH" sz="3500" b="1" i="0" u="sng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โดยจะเน้นด้านการออกกำลังกายการฝึกสมาธิทำจิตใจให้สงบ มีอารมณ์สดชื่นแจ่มใส เพื่อให้เกิดความสุขจากการปรับเปลี่ยนพฤติกรรมลดเสี่ยงลดโรคซึ่งจะส่งผลดีต่อการดำเนินกิจกรรมอย่างต่อเนื่องมีสุขภาพที่ดีอย่างยั่งยืน </a:t>
            </a:r>
            <a:endParaRPr kumimoji="0" lang="th-TH" sz="3500" b="1" i="0" u="sng" strike="noStrike" cap="none" normalizeH="0" baseline="0" dirty="0" smtClean="0">
              <a:ln>
                <a:noFill/>
              </a:ln>
              <a:solidFill>
                <a:srgbClr val="00B050"/>
              </a:solidFill>
              <a:effectLst/>
              <a:latin typeface="Arial" pitchFamily="34" charset="0"/>
              <a:cs typeface="Angsana New" pitchFamily="18" charset="-34"/>
            </a:endParaRPr>
          </a:p>
        </p:txBody>
      </p:sp>
      <p:sp>
        <p:nvSpPr>
          <p:cNvPr id="5" name="สี่เหลี่ยมผืนผ้า 4"/>
          <p:cNvSpPr/>
          <p:nvPr/>
        </p:nvSpPr>
        <p:spPr>
          <a:xfrm>
            <a:off x="428596" y="500042"/>
            <a:ext cx="8072494" cy="55399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th-TH" sz="3000" b="1" u="sng" dirty="0" smtClean="0">
                <a:latin typeface="TH SarabunIT๙" pitchFamily="34" charset="-34"/>
                <a:cs typeface="TH SarabunIT๙" pitchFamily="34" charset="-34"/>
              </a:rPr>
              <a:t>หลักการและเหตุผล</a:t>
            </a:r>
            <a:endParaRPr lang="th-TH" sz="3000" b="1" u="sng" dirty="0">
              <a:latin typeface="TH SarabunIT๙" pitchFamily="34" charset="-34"/>
              <a:cs typeface="TH SarabunIT๙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ตาราง 3"/>
          <p:cNvGraphicFramePr>
            <a:graphicFrameLocks noGrp="1"/>
          </p:cNvGraphicFramePr>
          <p:nvPr/>
        </p:nvGraphicFramePr>
        <p:xfrm>
          <a:off x="285720" y="1928802"/>
          <a:ext cx="8358247" cy="3543159"/>
        </p:xfrm>
        <a:graphic>
          <a:graphicData uri="http://schemas.openxmlformats.org/drawingml/2006/table">
            <a:tbl>
              <a:tblPr/>
              <a:tblGrid>
                <a:gridCol w="1555711"/>
                <a:gridCol w="730307"/>
                <a:gridCol w="1071570"/>
                <a:gridCol w="749074"/>
                <a:gridCol w="965438"/>
                <a:gridCol w="642942"/>
                <a:gridCol w="942571"/>
                <a:gridCol w="771941"/>
                <a:gridCol w="928693"/>
              </a:tblGrid>
              <a:tr h="555151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H SarabunPSK"/>
                        </a:rPr>
                        <a:t>รายการ</a:t>
                      </a:r>
                      <a:endParaRPr lang="en-US" sz="2000" dirty="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 dirty="0">
                          <a:latin typeface="Calibri"/>
                          <a:ea typeface="Times New Roman"/>
                          <a:cs typeface="TH SarabunPSK"/>
                        </a:rPr>
                        <a:t>พ.ศ. ๒๕๕๖</a:t>
                      </a:r>
                      <a:endParaRPr lang="en-US" sz="2000" dirty="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 dirty="0">
                          <a:latin typeface="Calibri"/>
                          <a:ea typeface="Times New Roman"/>
                          <a:cs typeface="TH SarabunPSK"/>
                        </a:rPr>
                        <a:t>พ.ศ. ๒๕๕๗</a:t>
                      </a:r>
                      <a:endParaRPr lang="en-US" sz="2000" dirty="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 dirty="0">
                          <a:latin typeface="Calibri"/>
                          <a:ea typeface="Times New Roman"/>
                          <a:cs typeface="TH SarabunPSK"/>
                        </a:rPr>
                        <a:t>พ.ศ. ๒๕๕๘</a:t>
                      </a:r>
                      <a:endParaRPr lang="en-US" sz="2000" dirty="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 dirty="0">
                          <a:latin typeface="Calibri"/>
                          <a:ea typeface="Times New Roman"/>
                          <a:cs typeface="TH SarabunPSK"/>
                        </a:rPr>
                        <a:t>พ.ศ. ๒๕๕๙</a:t>
                      </a:r>
                      <a:endParaRPr lang="en-US" sz="2000" dirty="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587057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H SarabunPSK"/>
                        </a:rPr>
                        <a:t>จำนวน</a:t>
                      </a:r>
                      <a:endParaRPr lang="en-US" sz="2000" dirty="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H SarabunPSK"/>
                        </a:rPr>
                        <a:t>อัตราป่วย</a:t>
                      </a:r>
                      <a:endParaRPr lang="en-US" sz="2000" dirty="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H SarabunPSK"/>
                        </a:rPr>
                        <a:t>จำนวน</a:t>
                      </a:r>
                      <a:endParaRPr lang="en-US" sz="2000" dirty="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H SarabunPSK"/>
                        </a:rPr>
                        <a:t>อัตราป่วย</a:t>
                      </a:r>
                      <a:endParaRPr lang="en-US" sz="2000" dirty="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H SarabunPSK"/>
                        </a:rPr>
                        <a:t>จำนวน</a:t>
                      </a:r>
                      <a:endParaRPr lang="en-US" sz="2000" dirty="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H SarabunPSK"/>
                        </a:rPr>
                        <a:t>อัตราป่วย</a:t>
                      </a:r>
                      <a:endParaRPr lang="en-US" sz="2000" dirty="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H SarabunPSK"/>
                        </a:rPr>
                        <a:t>จำนวน</a:t>
                      </a:r>
                      <a:endParaRPr lang="en-US" sz="2000" dirty="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H SarabunPSK"/>
                        </a:rPr>
                        <a:t>อัตราป่วย</a:t>
                      </a:r>
                      <a:endParaRPr lang="en-US" sz="2000" dirty="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55515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H SarabunPSK"/>
                        </a:rPr>
                        <a:t>เบาหวาน</a:t>
                      </a:r>
                      <a:endParaRPr lang="en-US" sz="2000" dirty="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H SarabunPSK"/>
                        </a:rPr>
                        <a:t>๓๐</a:t>
                      </a:r>
                      <a:endParaRPr lang="en-US" sz="2000" dirty="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H SarabunPSK"/>
                        </a:rPr>
                        <a:t>๑๑๖๙.๑๓</a:t>
                      </a:r>
                      <a:endParaRPr lang="en-US" sz="2000" dirty="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H SarabunPSK"/>
                        </a:rPr>
                        <a:t>๓๕</a:t>
                      </a:r>
                      <a:endParaRPr lang="en-US" sz="2000" dirty="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H SarabunPSK"/>
                        </a:rPr>
                        <a:t>๖๔๕.๓๒</a:t>
                      </a:r>
                      <a:endParaRPr lang="en-US" sz="20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H SarabunPSK"/>
                        </a:rPr>
                        <a:t>๓๘</a:t>
                      </a:r>
                      <a:endParaRPr lang="en-US" sz="2000" dirty="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H SarabunPSK"/>
                        </a:rPr>
                        <a:t>๙๐๕.๖๒</a:t>
                      </a:r>
                      <a:endParaRPr lang="en-US" sz="20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H SarabunPSK"/>
                        </a:rPr>
                        <a:t>๓๖</a:t>
                      </a:r>
                      <a:endParaRPr lang="en-US" sz="20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H SarabunPSK"/>
                        </a:rPr>
                        <a:t>๑,๑๔๙.๗๙</a:t>
                      </a:r>
                      <a:endParaRPr lang="en-US" sz="20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5515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H SarabunPSK"/>
                        </a:rPr>
                        <a:t>ความดันโลหิตสูง</a:t>
                      </a:r>
                      <a:endParaRPr lang="en-US" sz="2000" dirty="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H SarabunPSK"/>
                        </a:rPr>
                        <a:t>๒๓๑</a:t>
                      </a:r>
                      <a:endParaRPr lang="en-US" sz="20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H SarabunPSK"/>
                        </a:rPr>
                        <a:t>๙,๐๐๒.๓๓</a:t>
                      </a:r>
                      <a:endParaRPr lang="en-US" sz="20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H SarabunPSK"/>
                        </a:rPr>
                        <a:t>๒๔๗</a:t>
                      </a:r>
                      <a:endParaRPr lang="en-US" sz="20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H SarabunPSK"/>
                        </a:rPr>
                        <a:t>๖,๓๗๕.๘๓</a:t>
                      </a:r>
                      <a:endParaRPr lang="en-US" sz="2000" dirty="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H SarabunPSK"/>
                        </a:rPr>
                        <a:t>๒๔๗</a:t>
                      </a:r>
                      <a:endParaRPr lang="en-US" sz="2000" dirty="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H SarabunPSK"/>
                        </a:rPr>
                        <a:t>๕,๘๘๖.๕๕</a:t>
                      </a:r>
                      <a:endParaRPr lang="en-US" sz="20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H SarabunPSK"/>
                        </a:rPr>
                        <a:t>๒๗๙</a:t>
                      </a:r>
                      <a:endParaRPr lang="en-US" sz="20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H SarabunPSK"/>
                        </a:rPr>
                        <a:t>๘,๙๑๐.๘๙</a:t>
                      </a:r>
                      <a:endParaRPr lang="en-US" sz="20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5515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H SarabunPSK"/>
                        </a:rPr>
                        <a:t>เบาหวานและความดันโลหิตสูง</a:t>
                      </a:r>
                      <a:endParaRPr lang="en-US" sz="2000" dirty="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H SarabunPSK"/>
                        </a:rPr>
                        <a:t>๑๓๔</a:t>
                      </a:r>
                      <a:endParaRPr lang="en-US" sz="20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H SarabunPSK"/>
                        </a:rPr>
                        <a:t>๕,๒๒๒.๑๓</a:t>
                      </a:r>
                      <a:endParaRPr lang="en-US" sz="2000" dirty="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H SarabunPSK"/>
                        </a:rPr>
                        <a:t>๑๑๖</a:t>
                      </a:r>
                      <a:endParaRPr lang="en-US" sz="20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H SarabunPSK"/>
                        </a:rPr>
                        <a:t>๒๙๙๔.๓๒</a:t>
                      </a:r>
                      <a:endParaRPr lang="en-US" sz="20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H SarabunPSK"/>
                        </a:rPr>
                        <a:t>๑๓๕</a:t>
                      </a:r>
                      <a:endParaRPr lang="en-US" sz="2000" dirty="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H SarabunPSK"/>
                        </a:rPr>
                        <a:t>๓,๒๘๘.๘๔</a:t>
                      </a:r>
                      <a:endParaRPr lang="en-US" sz="2000" dirty="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H SarabunPSK"/>
                        </a:rPr>
                        <a:t>๑๔๕</a:t>
                      </a:r>
                      <a:endParaRPr lang="en-US" sz="2000" dirty="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H SarabunPSK"/>
                        </a:rPr>
                        <a:t>๔,๖๓๑.๑๐</a:t>
                      </a:r>
                      <a:endParaRPr lang="en-US" sz="20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896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H SarabunPSK"/>
                        </a:rPr>
                        <a:t>ไขมันสูง</a:t>
                      </a:r>
                      <a:endParaRPr lang="en-US" sz="2000" dirty="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H SarabunPSK"/>
                        </a:rPr>
                        <a:t>๗๔</a:t>
                      </a:r>
                      <a:endParaRPr lang="en-US" sz="20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H SarabunPSK"/>
                        </a:rPr>
                        <a:t>๒,๘๘๓.๘๖</a:t>
                      </a:r>
                      <a:endParaRPr lang="en-US" sz="20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H SarabunPSK"/>
                        </a:rPr>
                        <a:t>๑๑๑</a:t>
                      </a:r>
                      <a:endParaRPr lang="en-US" sz="20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H SarabunPSK"/>
                        </a:rPr>
                        <a:t>๒๘๖๕.๒๕</a:t>
                      </a:r>
                      <a:endParaRPr lang="en-US" sz="20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H SarabunPSK"/>
                        </a:rPr>
                        <a:t>๑๑๔</a:t>
                      </a:r>
                      <a:endParaRPr lang="en-US" sz="20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H SarabunPSK"/>
                        </a:rPr>
                        <a:t>๒,๗๑๖.๘๗</a:t>
                      </a:r>
                      <a:endParaRPr lang="en-US" sz="2000" dirty="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H SarabunPSK"/>
                        </a:rPr>
                        <a:t>๑๔๓</a:t>
                      </a:r>
                      <a:endParaRPr lang="en-US" sz="2000" dirty="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H SarabunPSK"/>
                        </a:rPr>
                        <a:t>๔,๕๖๗.๒๓</a:t>
                      </a:r>
                      <a:endParaRPr lang="en-US" sz="2000" dirty="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7649" name="Rectangle 1"/>
          <p:cNvSpPr>
            <a:spLocks noChangeArrowheads="1"/>
          </p:cNvSpPr>
          <p:nvPr/>
        </p:nvSpPr>
        <p:spPr bwMode="auto">
          <a:xfrm>
            <a:off x="357158" y="500042"/>
            <a:ext cx="6465231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40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อัตราป่วยโรคเรื้อรังปี พ.ศ. ๒๕๕๖ – ๒๕๕๙  </a:t>
            </a:r>
            <a:endParaRPr kumimoji="0" lang="th-TH" sz="4000" b="1" i="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ngsana New" pitchFamily="18" charset="-34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85720" y="1334144"/>
            <a:ext cx="8358246" cy="523220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dirty="0" smtClean="0"/>
              <a:t>อัตราป่วยด้วยโรคเรื้อรังมีแนวโน้มเพิ่มขึ้นทุกปี </a:t>
            </a: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ตาราง 3"/>
          <p:cNvGraphicFramePr>
            <a:graphicFrameLocks noGrp="1"/>
          </p:cNvGraphicFramePr>
          <p:nvPr/>
        </p:nvGraphicFramePr>
        <p:xfrm>
          <a:off x="357158" y="2529223"/>
          <a:ext cx="8358244" cy="3680460"/>
        </p:xfrm>
        <a:graphic>
          <a:graphicData uri="http://schemas.openxmlformats.org/drawingml/2006/table">
            <a:tbl>
              <a:tblPr/>
              <a:tblGrid>
                <a:gridCol w="1671832"/>
                <a:gridCol w="2228804"/>
                <a:gridCol w="2228804"/>
                <a:gridCol w="2228804"/>
              </a:tblGrid>
              <a:tr h="9804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3000" dirty="0">
                          <a:solidFill>
                            <a:srgbClr val="000000"/>
                          </a:solidFill>
                          <a:latin typeface="TH SarabunIT๙" pitchFamily="34" charset="-34"/>
                          <a:ea typeface="Times New Roman"/>
                          <a:cs typeface="TH SarabunIT๙" pitchFamily="34" charset="-34"/>
                        </a:rPr>
                        <a:t>หมู่บ้าน</a:t>
                      </a:r>
                      <a:endParaRPr lang="en-US" sz="3000" dirty="0">
                        <a:latin typeface="TH SarabunIT๙" pitchFamily="34" charset="-34"/>
                        <a:ea typeface="Calibri"/>
                        <a:cs typeface="TH SarabunIT๙" pitchFamily="34" charset="-34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3000" dirty="0">
                          <a:solidFill>
                            <a:srgbClr val="000000"/>
                          </a:solidFill>
                          <a:latin typeface="TH SarabunIT๙" pitchFamily="34" charset="-34"/>
                          <a:ea typeface="Times New Roman"/>
                          <a:cs typeface="TH SarabunIT๙" pitchFamily="34" charset="-34"/>
                        </a:rPr>
                        <a:t>เสี่ยงต่อโรคความดัน</a:t>
                      </a:r>
                      <a:endParaRPr lang="en-US" sz="3000" dirty="0">
                        <a:latin typeface="TH SarabunIT๙" pitchFamily="34" charset="-34"/>
                        <a:ea typeface="Calibri"/>
                        <a:cs typeface="TH SarabunIT๙" pitchFamily="34" charset="-34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3000" dirty="0">
                          <a:solidFill>
                            <a:srgbClr val="000000"/>
                          </a:solidFill>
                          <a:latin typeface="TH SarabunIT๙" pitchFamily="34" charset="-34"/>
                          <a:ea typeface="Times New Roman"/>
                          <a:cs typeface="TH SarabunIT๙" pitchFamily="34" charset="-34"/>
                        </a:rPr>
                        <a:t>เสี่ยงต่อโรคเบาหวาน</a:t>
                      </a:r>
                      <a:endParaRPr lang="en-US" sz="3000" dirty="0">
                        <a:latin typeface="TH SarabunIT๙" pitchFamily="34" charset="-34"/>
                        <a:ea typeface="Calibri"/>
                        <a:cs typeface="TH SarabunIT๙" pitchFamily="34" charset="-34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3000" dirty="0">
                          <a:solidFill>
                            <a:srgbClr val="000000"/>
                          </a:solidFill>
                          <a:latin typeface="TH SarabunIT๙" pitchFamily="34" charset="-34"/>
                          <a:ea typeface="Times New Roman"/>
                          <a:cs typeface="TH SarabunIT๙" pitchFamily="34" charset="-34"/>
                        </a:rPr>
                        <a:t>อ้วนลงพุง /</a:t>
                      </a:r>
                      <a:r>
                        <a:rPr lang="en-US" sz="3000" dirty="0">
                          <a:solidFill>
                            <a:srgbClr val="000000"/>
                          </a:solidFill>
                          <a:latin typeface="TH SarabunIT๙" pitchFamily="34" charset="-34"/>
                          <a:ea typeface="Times New Roman"/>
                          <a:cs typeface="TH SarabunIT๙" pitchFamily="34" charset="-34"/>
                        </a:rPr>
                        <a:t>BMI </a:t>
                      </a:r>
                      <a:r>
                        <a:rPr lang="th-TH" sz="3000" dirty="0">
                          <a:solidFill>
                            <a:srgbClr val="000000"/>
                          </a:solidFill>
                          <a:latin typeface="TH SarabunIT๙" pitchFamily="34" charset="-34"/>
                          <a:ea typeface="Times New Roman"/>
                          <a:cs typeface="TH SarabunIT๙" pitchFamily="34" charset="-34"/>
                        </a:rPr>
                        <a:t>เกิน</a:t>
                      </a:r>
                      <a:endParaRPr lang="en-US" sz="3000" dirty="0">
                        <a:latin typeface="TH SarabunIT๙" pitchFamily="34" charset="-34"/>
                        <a:ea typeface="Calibri"/>
                        <a:cs typeface="TH SarabunIT๙" pitchFamily="34" charset="-34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48971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3000" dirty="0">
                          <a:solidFill>
                            <a:srgbClr val="000000"/>
                          </a:solidFill>
                          <a:latin typeface="TH SarabunIT๙" pitchFamily="34" charset="-34"/>
                          <a:ea typeface="Times New Roman"/>
                          <a:cs typeface="TH SarabunIT๙" pitchFamily="34" charset="-34"/>
                        </a:rPr>
                        <a:t>หมู่๖</a:t>
                      </a:r>
                      <a:endParaRPr lang="en-US" sz="3000" dirty="0">
                        <a:latin typeface="TH SarabunIT๙" pitchFamily="34" charset="-34"/>
                        <a:ea typeface="Calibri"/>
                        <a:cs typeface="TH SarabunIT๙" pitchFamily="34" charset="-34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3000">
                          <a:solidFill>
                            <a:srgbClr val="000000"/>
                          </a:solidFill>
                          <a:latin typeface="TH SarabunIT๙" pitchFamily="34" charset="-34"/>
                          <a:ea typeface="Times New Roman"/>
                          <a:cs typeface="TH SarabunIT๙" pitchFamily="34" charset="-34"/>
                        </a:rPr>
                        <a:t>๖๒.๐๙</a:t>
                      </a:r>
                      <a:endParaRPr lang="en-US" sz="3000">
                        <a:latin typeface="TH SarabunIT๙" pitchFamily="34" charset="-34"/>
                        <a:ea typeface="Calibri"/>
                        <a:cs typeface="TH SarabunIT๙" pitchFamily="34" charset="-34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3000">
                          <a:solidFill>
                            <a:srgbClr val="000000"/>
                          </a:solidFill>
                          <a:latin typeface="TH SarabunIT๙" pitchFamily="34" charset="-34"/>
                          <a:ea typeface="Times New Roman"/>
                          <a:cs typeface="TH SarabunIT๙" pitchFamily="34" charset="-34"/>
                        </a:rPr>
                        <a:t>๑๖.๑๒</a:t>
                      </a:r>
                      <a:endParaRPr lang="en-US" sz="3000">
                        <a:latin typeface="TH SarabunIT๙" pitchFamily="34" charset="-34"/>
                        <a:ea typeface="Calibri"/>
                        <a:cs typeface="TH SarabunIT๙" pitchFamily="34" charset="-34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3000">
                          <a:solidFill>
                            <a:srgbClr val="000000"/>
                          </a:solidFill>
                          <a:latin typeface="TH SarabunIT๙" pitchFamily="34" charset="-34"/>
                          <a:ea typeface="Times New Roman"/>
                          <a:cs typeface="TH SarabunIT๙" pitchFamily="34" charset="-34"/>
                        </a:rPr>
                        <a:t>๔๐.๙๐</a:t>
                      </a:r>
                      <a:endParaRPr lang="en-US" sz="3000">
                        <a:latin typeface="TH SarabunIT๙" pitchFamily="34" charset="-34"/>
                        <a:ea typeface="Calibri"/>
                        <a:cs typeface="TH SarabunIT๙" pitchFamily="34" charset="-34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971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3000" dirty="0">
                          <a:solidFill>
                            <a:srgbClr val="000000"/>
                          </a:solidFill>
                          <a:latin typeface="TH SarabunIT๙" pitchFamily="34" charset="-34"/>
                          <a:ea typeface="Times New Roman"/>
                          <a:cs typeface="TH SarabunIT๙" pitchFamily="34" charset="-34"/>
                        </a:rPr>
                        <a:t>หมู่๗</a:t>
                      </a:r>
                      <a:endParaRPr lang="en-US" sz="3000" dirty="0">
                        <a:latin typeface="TH SarabunIT๙" pitchFamily="34" charset="-34"/>
                        <a:ea typeface="Calibri"/>
                        <a:cs typeface="TH SarabunIT๙" pitchFamily="34" charset="-34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3000">
                          <a:solidFill>
                            <a:srgbClr val="000000"/>
                          </a:solidFill>
                          <a:latin typeface="TH SarabunIT๙" pitchFamily="34" charset="-34"/>
                          <a:ea typeface="Times New Roman"/>
                          <a:cs typeface="TH SarabunIT๙" pitchFamily="34" charset="-34"/>
                        </a:rPr>
                        <a:t>๘๑.๖๙</a:t>
                      </a:r>
                      <a:endParaRPr lang="en-US" sz="3000">
                        <a:latin typeface="TH SarabunIT๙" pitchFamily="34" charset="-34"/>
                        <a:ea typeface="Calibri"/>
                        <a:cs typeface="TH SarabunIT๙" pitchFamily="34" charset="-34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3000">
                          <a:solidFill>
                            <a:srgbClr val="000000"/>
                          </a:solidFill>
                          <a:latin typeface="TH SarabunIT๙" pitchFamily="34" charset="-34"/>
                          <a:ea typeface="Times New Roman"/>
                          <a:cs typeface="TH SarabunIT๙" pitchFamily="34" charset="-34"/>
                        </a:rPr>
                        <a:t>๒๒.๔๓</a:t>
                      </a:r>
                      <a:endParaRPr lang="en-US" sz="3000">
                        <a:latin typeface="TH SarabunIT๙" pitchFamily="34" charset="-34"/>
                        <a:ea typeface="Calibri"/>
                        <a:cs typeface="TH SarabunIT๙" pitchFamily="34" charset="-34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3000">
                          <a:solidFill>
                            <a:srgbClr val="000000"/>
                          </a:solidFill>
                          <a:latin typeface="TH SarabunIT๙" pitchFamily="34" charset="-34"/>
                          <a:ea typeface="Times New Roman"/>
                          <a:cs typeface="TH SarabunIT๙" pitchFamily="34" charset="-34"/>
                        </a:rPr>
                        <a:t>๔๗.๘๓</a:t>
                      </a:r>
                      <a:endParaRPr lang="en-US" sz="3000">
                        <a:latin typeface="TH SarabunIT๙" pitchFamily="34" charset="-34"/>
                        <a:ea typeface="Calibri"/>
                        <a:cs typeface="TH SarabunIT๙" pitchFamily="34" charset="-34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971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3000">
                          <a:solidFill>
                            <a:srgbClr val="000000"/>
                          </a:solidFill>
                          <a:latin typeface="TH SarabunIT๙" pitchFamily="34" charset="-34"/>
                          <a:ea typeface="Times New Roman"/>
                          <a:cs typeface="TH SarabunIT๙" pitchFamily="34" charset="-34"/>
                        </a:rPr>
                        <a:t>หมู่๘</a:t>
                      </a:r>
                      <a:endParaRPr lang="en-US" sz="3000">
                        <a:latin typeface="TH SarabunIT๙" pitchFamily="34" charset="-34"/>
                        <a:ea typeface="Calibri"/>
                        <a:cs typeface="TH SarabunIT๙" pitchFamily="34" charset="-34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3000" dirty="0">
                          <a:solidFill>
                            <a:srgbClr val="000000"/>
                          </a:solidFill>
                          <a:latin typeface="TH SarabunIT๙" pitchFamily="34" charset="-34"/>
                          <a:ea typeface="Times New Roman"/>
                          <a:cs typeface="TH SarabunIT๙" pitchFamily="34" charset="-34"/>
                        </a:rPr>
                        <a:t>๘๑.๒๑</a:t>
                      </a:r>
                      <a:endParaRPr lang="en-US" sz="3000" dirty="0">
                        <a:latin typeface="TH SarabunIT๙" pitchFamily="34" charset="-34"/>
                        <a:ea typeface="Calibri"/>
                        <a:cs typeface="TH SarabunIT๙" pitchFamily="34" charset="-34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3000" dirty="0">
                          <a:solidFill>
                            <a:srgbClr val="000000"/>
                          </a:solidFill>
                          <a:latin typeface="TH SarabunIT๙" pitchFamily="34" charset="-34"/>
                          <a:ea typeface="Times New Roman"/>
                          <a:cs typeface="TH SarabunIT๙" pitchFamily="34" charset="-34"/>
                        </a:rPr>
                        <a:t>๑๖.๓๖</a:t>
                      </a:r>
                      <a:endParaRPr lang="en-US" sz="3000" dirty="0">
                        <a:latin typeface="TH SarabunIT๙" pitchFamily="34" charset="-34"/>
                        <a:ea typeface="Calibri"/>
                        <a:cs typeface="TH SarabunIT๙" pitchFamily="34" charset="-34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3000">
                          <a:solidFill>
                            <a:srgbClr val="000000"/>
                          </a:solidFill>
                          <a:latin typeface="TH SarabunIT๙" pitchFamily="34" charset="-34"/>
                          <a:ea typeface="Times New Roman"/>
                          <a:cs typeface="TH SarabunIT๙" pitchFamily="34" charset="-34"/>
                        </a:rPr>
                        <a:t>๔๔.๘๕</a:t>
                      </a:r>
                      <a:endParaRPr lang="en-US" sz="3000">
                        <a:latin typeface="TH SarabunIT๙" pitchFamily="34" charset="-34"/>
                        <a:ea typeface="Calibri"/>
                        <a:cs typeface="TH SarabunIT๙" pitchFamily="34" charset="-34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971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3000">
                          <a:solidFill>
                            <a:srgbClr val="000000"/>
                          </a:solidFill>
                          <a:latin typeface="TH SarabunIT๙" pitchFamily="34" charset="-34"/>
                          <a:ea typeface="Times New Roman"/>
                          <a:cs typeface="TH SarabunIT๙" pitchFamily="34" charset="-34"/>
                        </a:rPr>
                        <a:t>หมู่๙</a:t>
                      </a:r>
                      <a:endParaRPr lang="en-US" sz="3000">
                        <a:latin typeface="TH SarabunIT๙" pitchFamily="34" charset="-34"/>
                        <a:ea typeface="Calibri"/>
                        <a:cs typeface="TH SarabunIT๙" pitchFamily="34" charset="-34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3000" dirty="0">
                          <a:solidFill>
                            <a:srgbClr val="000000"/>
                          </a:solidFill>
                          <a:latin typeface="TH SarabunIT๙" pitchFamily="34" charset="-34"/>
                          <a:ea typeface="Times New Roman"/>
                          <a:cs typeface="TH SarabunIT๙" pitchFamily="34" charset="-34"/>
                        </a:rPr>
                        <a:t>๘๒.๒๕</a:t>
                      </a:r>
                      <a:endParaRPr lang="en-US" sz="3000" dirty="0">
                        <a:latin typeface="TH SarabunIT๙" pitchFamily="34" charset="-34"/>
                        <a:ea typeface="Calibri"/>
                        <a:cs typeface="TH SarabunIT๙" pitchFamily="34" charset="-34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3000" dirty="0">
                          <a:solidFill>
                            <a:srgbClr val="000000"/>
                          </a:solidFill>
                          <a:latin typeface="TH SarabunIT๙" pitchFamily="34" charset="-34"/>
                          <a:ea typeface="Times New Roman"/>
                          <a:cs typeface="TH SarabunIT๙" pitchFamily="34" charset="-34"/>
                        </a:rPr>
                        <a:t>๒๖.๘๔</a:t>
                      </a:r>
                      <a:endParaRPr lang="en-US" sz="3000" dirty="0">
                        <a:latin typeface="TH SarabunIT๙" pitchFamily="34" charset="-34"/>
                        <a:ea typeface="Calibri"/>
                        <a:cs typeface="TH SarabunIT๙" pitchFamily="34" charset="-34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3000">
                          <a:solidFill>
                            <a:srgbClr val="000000"/>
                          </a:solidFill>
                          <a:latin typeface="TH SarabunIT๙" pitchFamily="34" charset="-34"/>
                          <a:ea typeface="Times New Roman"/>
                          <a:cs typeface="TH SarabunIT๙" pitchFamily="34" charset="-34"/>
                        </a:rPr>
                        <a:t>๔๔.๑๖</a:t>
                      </a:r>
                      <a:endParaRPr lang="en-US" sz="3000">
                        <a:latin typeface="TH SarabunIT๙" pitchFamily="34" charset="-34"/>
                        <a:ea typeface="Calibri"/>
                        <a:cs typeface="TH SarabunIT๙" pitchFamily="34" charset="-34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971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3000">
                          <a:solidFill>
                            <a:srgbClr val="000000"/>
                          </a:solidFill>
                          <a:latin typeface="TH SarabunIT๙" pitchFamily="34" charset="-34"/>
                          <a:ea typeface="Times New Roman"/>
                          <a:cs typeface="TH SarabunIT๙" pitchFamily="34" charset="-34"/>
                        </a:rPr>
                        <a:t>หมู่๑๑</a:t>
                      </a:r>
                      <a:endParaRPr lang="en-US" sz="3000">
                        <a:latin typeface="TH SarabunIT๙" pitchFamily="34" charset="-34"/>
                        <a:ea typeface="Calibri"/>
                        <a:cs typeface="TH SarabunIT๙" pitchFamily="34" charset="-34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3000">
                          <a:solidFill>
                            <a:srgbClr val="000000"/>
                          </a:solidFill>
                          <a:latin typeface="TH SarabunIT๙" pitchFamily="34" charset="-34"/>
                          <a:ea typeface="Times New Roman"/>
                          <a:cs typeface="TH SarabunIT๙" pitchFamily="34" charset="-34"/>
                        </a:rPr>
                        <a:t>๗๔.๘๔</a:t>
                      </a:r>
                      <a:endParaRPr lang="en-US" sz="3000">
                        <a:latin typeface="TH SarabunIT๙" pitchFamily="34" charset="-34"/>
                        <a:ea typeface="Calibri"/>
                        <a:cs typeface="TH SarabunIT๙" pitchFamily="34" charset="-34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3000" dirty="0">
                          <a:solidFill>
                            <a:srgbClr val="000000"/>
                          </a:solidFill>
                          <a:latin typeface="TH SarabunIT๙" pitchFamily="34" charset="-34"/>
                          <a:ea typeface="Times New Roman"/>
                          <a:cs typeface="TH SarabunIT๙" pitchFamily="34" charset="-34"/>
                        </a:rPr>
                        <a:t>๒๗.๖๗</a:t>
                      </a:r>
                      <a:endParaRPr lang="en-US" sz="3000" dirty="0">
                        <a:latin typeface="TH SarabunIT๙" pitchFamily="34" charset="-34"/>
                        <a:ea typeface="Calibri"/>
                        <a:cs typeface="TH SarabunIT๙" pitchFamily="34" charset="-34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3000" dirty="0">
                          <a:solidFill>
                            <a:srgbClr val="000000"/>
                          </a:solidFill>
                          <a:latin typeface="TH SarabunIT๙" pitchFamily="34" charset="-34"/>
                          <a:ea typeface="Times New Roman"/>
                          <a:cs typeface="TH SarabunIT๙" pitchFamily="34" charset="-34"/>
                        </a:rPr>
                        <a:t>๔๘.๔๓</a:t>
                      </a:r>
                      <a:endParaRPr lang="en-US" sz="3000" dirty="0">
                        <a:latin typeface="TH SarabunIT๙" pitchFamily="34" charset="-34"/>
                        <a:ea typeface="Calibri"/>
                        <a:cs typeface="TH SarabunIT๙" pitchFamily="34" charset="-34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2769" name="Rectangle 1"/>
          <p:cNvSpPr>
            <a:spLocks noChangeArrowheads="1"/>
          </p:cNvSpPr>
          <p:nvPr/>
        </p:nvSpPr>
        <p:spPr bwMode="auto">
          <a:xfrm>
            <a:off x="357158" y="714356"/>
            <a:ext cx="8358246" cy="147732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	</a:t>
            </a:r>
            <a:r>
              <a:rPr kumimoji="0" lang="th-TH" sz="30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แสดงจำนวนประชากรอายุ ๓๕ ปี ขึ้นไป </a:t>
            </a:r>
            <a:r>
              <a:rPr kumimoji="0" lang="th-TH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รายหมู่ที่มีภาวะเสี่ยงต่อการเกิดโรคเรื้อรังจากการคัดกรองดด้วยวาจาและการเจาะวัดระดับน้ำตาลในกระแสเลือด ปี งบประมาณ ๒๕๕๙ </a:t>
            </a:r>
            <a:endParaRPr kumimoji="0" lang="th-TH" sz="3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ngsana New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1"/>
          <p:cNvSpPr>
            <a:spLocks noChangeArrowheads="1"/>
          </p:cNvSpPr>
          <p:nvPr/>
        </p:nvSpPr>
        <p:spPr bwMode="auto">
          <a:xfrm>
            <a:off x="500034" y="1039355"/>
            <a:ext cx="8072494" cy="2246769"/>
          </a:xfrm>
          <a:prstGeom prst="rect">
            <a:avLst/>
          </a:prstGeom>
          <a:noFill/>
          <a:ln w="57150">
            <a:solidFill>
              <a:schemeClr val="accent2">
                <a:lumMod val="40000"/>
                <a:lumOff val="60000"/>
              </a:schemeClr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35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IT๙" pitchFamily="34" charset="-34"/>
                <a:ea typeface="Calibri" pitchFamily="34" charset="0"/>
                <a:cs typeface="TH SarabunIT๙" pitchFamily="34" charset="-34"/>
              </a:rPr>
              <a:t>๑.เพื่อให้กลุ่มเสี่ยง และผู้ป่วยมีการปรับเปลี่ยนพฤติกรรม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th-TH" sz="3500" b="1" dirty="0" smtClean="0">
                <a:latin typeface="TH SarabunIT๙" pitchFamily="34" charset="-34"/>
                <a:ea typeface="Calibri" pitchFamily="34" charset="0"/>
                <a:cs typeface="TH SarabunIT๙" pitchFamily="34" charset="-34"/>
              </a:rPr>
              <a:t>   </a:t>
            </a:r>
            <a:r>
              <a:rPr kumimoji="0" lang="th-TH" sz="35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IT๙" pitchFamily="34" charset="-34"/>
                <a:ea typeface="Calibri" pitchFamily="34" charset="0"/>
                <a:cs typeface="TH SarabunIT๙" pitchFamily="34" charset="-34"/>
              </a:rPr>
              <a:t>ตามหลัก ๓อ๓ส</a:t>
            </a:r>
            <a:endParaRPr kumimoji="0" lang="en-US" sz="35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H SarabunIT๙" pitchFamily="34" charset="-34"/>
              <a:cs typeface="TH SarabunIT๙" pitchFamily="34" charset="-34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35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IT๙" pitchFamily="34" charset="-34"/>
                <a:ea typeface="Calibri" pitchFamily="34" charset="0"/>
                <a:cs typeface="TH SarabunIT๙" pitchFamily="34" charset="-34"/>
              </a:rPr>
              <a:t>๒.กลุ่มเสี่ยงและกลุ่มป่วยมีความสุขต่อการดำรงชีวิตเพิ่มขึ้น 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35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3" name="สี่เหลี่ยมผืนผ้า 2"/>
          <p:cNvSpPr/>
          <p:nvPr/>
        </p:nvSpPr>
        <p:spPr>
          <a:xfrm>
            <a:off x="500034" y="285728"/>
            <a:ext cx="8072494" cy="70788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th-TH" sz="4000" b="1" u="sng" dirty="0" smtClean="0">
                <a:latin typeface="TH SarabunIT๙" pitchFamily="34" charset="-34"/>
                <a:ea typeface="Calibri" pitchFamily="34" charset="0"/>
                <a:cs typeface="TH SarabunIT๙" pitchFamily="34" charset="-34"/>
              </a:rPr>
              <a:t>วัตถุประสงค์ </a:t>
            </a:r>
            <a:endParaRPr lang="en-US" sz="4000" b="1" u="sng" dirty="0" smtClean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4" name="สี่เหลี่ยมผืนผ้า 3"/>
          <p:cNvSpPr/>
          <p:nvPr/>
        </p:nvSpPr>
        <p:spPr>
          <a:xfrm>
            <a:off x="500034" y="3334408"/>
            <a:ext cx="8072494" cy="707886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h-TH" sz="4000" b="1" u="sng" dirty="0" smtClean="0">
                <a:latin typeface="TH SarabunIT๙" pitchFamily="34" charset="-34"/>
                <a:ea typeface="Calibri" pitchFamily="34" charset="0"/>
                <a:cs typeface="TH SarabunIT๙" pitchFamily="34" charset="-34"/>
              </a:rPr>
              <a:t>พื้นที่ดำเนินงาน ระยะเวลาการดำเนินงาน</a:t>
            </a:r>
            <a:r>
              <a:rPr lang="en-US" sz="4000" b="1" u="sng" dirty="0" smtClean="0">
                <a:latin typeface="TH SarabunIT๙" pitchFamily="34" charset="-34"/>
                <a:ea typeface="Calibri" pitchFamily="34" charset="0"/>
                <a:cs typeface="TH SarabunIT๙" pitchFamily="34" charset="-34"/>
              </a:rPr>
              <a:t> </a:t>
            </a:r>
            <a:r>
              <a:rPr lang="en-US" sz="4000" dirty="0" smtClean="0">
                <a:latin typeface="TH SarabunIT๙" pitchFamily="34" charset="-34"/>
                <a:ea typeface="Calibri" pitchFamily="34" charset="0"/>
                <a:cs typeface="TH SarabunIT๙" pitchFamily="34" charset="-34"/>
              </a:rPr>
              <a:t>: </a:t>
            </a:r>
            <a:endParaRPr lang="en-US" sz="4000" dirty="0" smtClean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5" name="สี่เหลี่ยมผืนผ้า 4"/>
          <p:cNvSpPr/>
          <p:nvPr/>
        </p:nvSpPr>
        <p:spPr>
          <a:xfrm>
            <a:off x="500034" y="4071943"/>
            <a:ext cx="8072494" cy="2246769"/>
          </a:xfrm>
          <a:prstGeom prst="rect">
            <a:avLst/>
          </a:prstGeom>
          <a:ln w="38100">
            <a:solidFill>
              <a:srgbClr val="00B050"/>
            </a:solidFill>
          </a:ln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q"/>
            </a:pPr>
            <a:endParaRPr lang="th-TH" sz="3500" b="1" dirty="0" smtClean="0">
              <a:latin typeface="TH SarabunIT๙" pitchFamily="34" charset="-34"/>
              <a:ea typeface="Calibri" pitchFamily="34" charset="0"/>
              <a:cs typeface="TH SarabunIT๙" pitchFamily="34" charset="-34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q"/>
            </a:pPr>
            <a:r>
              <a:rPr lang="th-TH" sz="3500" b="1" dirty="0" smtClean="0">
                <a:latin typeface="TH SarabunIT๙" pitchFamily="34" charset="-34"/>
                <a:ea typeface="Calibri" pitchFamily="34" charset="0"/>
                <a:cs typeface="TH SarabunIT๙" pitchFamily="34" charset="-34"/>
              </a:rPr>
              <a:t>บ้านรายชะโด หมู่ ๖ ต.สามง่าม อ.สามง่าม จ.พิจิตร ๖๖๑๔๐ </a:t>
            </a:r>
            <a:endParaRPr lang="en-US" sz="3500" b="1" dirty="0" smtClean="0">
              <a:latin typeface="TH SarabunIT๙" pitchFamily="34" charset="-34"/>
              <a:cs typeface="TH SarabunIT๙" pitchFamily="34" charset="-34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q"/>
            </a:pPr>
            <a:r>
              <a:rPr lang="th-TH" sz="3500" b="1" dirty="0" smtClean="0">
                <a:latin typeface="TH SarabunIT๙" pitchFamily="34" charset="-34"/>
                <a:ea typeface="Calibri" pitchFamily="34" charset="0"/>
                <a:cs typeface="TH SarabunIT๙" pitchFamily="34" charset="-34"/>
              </a:rPr>
              <a:t>ระยะเวลาดำเนินการ เดือน เมษายน – กันยายน ๒๕๕๙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h-TH" sz="3500" b="1" dirty="0" smtClean="0">
                <a:latin typeface="TH SarabunIT๙" pitchFamily="34" charset="-34"/>
                <a:ea typeface="Calibri" pitchFamily="34" charset="0"/>
                <a:cs typeface="TH SarabunIT๙" pitchFamily="34" charset="-34"/>
              </a:rPr>
              <a:t> </a:t>
            </a:r>
            <a:endParaRPr lang="th-TH" sz="3500" b="1" dirty="0" smtClean="0">
              <a:latin typeface="TH SarabunIT๙" pitchFamily="34" charset="-34"/>
              <a:cs typeface="TH SarabunIT๙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1"/>
          <p:cNvSpPr>
            <a:spLocks noChangeArrowheads="1"/>
          </p:cNvSpPr>
          <p:nvPr/>
        </p:nvSpPr>
        <p:spPr bwMode="auto">
          <a:xfrm>
            <a:off x="428596" y="1127453"/>
            <a:ext cx="8429684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IT๙" pitchFamily="34" charset="-34"/>
                <a:ea typeface="Calibri" pitchFamily="34" charset="0"/>
                <a:cs typeface="TH SarabunIT๙" pitchFamily="34" charset="-34"/>
              </a:rPr>
              <a:t>	</a:t>
            </a:r>
            <a:r>
              <a:rPr kumimoji="0" lang="th-TH" sz="3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IT๙" pitchFamily="34" charset="-34"/>
                <a:ea typeface="Calibri" pitchFamily="34" charset="0"/>
                <a:cs typeface="TH SarabunIT๙" pitchFamily="34" charset="-34"/>
              </a:rPr>
              <a:t>กลุ่มเสี่ยงและกลุ่มป่วยจำนวน ๖๐  คน </a:t>
            </a:r>
            <a:endParaRPr kumimoji="0" lang="en-US" sz="3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H SarabunIT๙" pitchFamily="34" charset="-34"/>
              <a:cs typeface="TH SarabunIT๙" pitchFamily="34" charset="-34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IT๙" pitchFamily="34" charset="-34"/>
                <a:ea typeface="Calibri" pitchFamily="34" charset="0"/>
                <a:cs typeface="TH SarabunIT๙" pitchFamily="34" charset="-34"/>
              </a:rPr>
              <a:t>	</a:t>
            </a:r>
            <a:endParaRPr kumimoji="0" lang="th-TH" sz="3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11265" name="Rectangle 1"/>
          <p:cNvSpPr>
            <a:spLocks noChangeArrowheads="1"/>
          </p:cNvSpPr>
          <p:nvPr/>
        </p:nvSpPr>
        <p:spPr bwMode="auto">
          <a:xfrm>
            <a:off x="142844" y="2714620"/>
            <a:ext cx="8786842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3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H SarabunIT๙" pitchFamily="34" charset="-34"/>
                <a:ea typeface="Calibri" pitchFamily="34" charset="0"/>
                <a:cs typeface="TH SarabunIT๙" pitchFamily="34" charset="-34"/>
              </a:rPr>
              <a:t>๑.เพื่อให้กลุ่มเสี่ยงและผู้ป่วยมีการปรับเปลี่ยนพฤติกรรม</a:t>
            </a: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th-TH" sz="3000" b="1" dirty="0" smtClean="0">
                <a:solidFill>
                  <a:srgbClr val="FF0000"/>
                </a:solidFill>
                <a:latin typeface="TH SarabunIT๙" pitchFamily="34" charset="-34"/>
                <a:ea typeface="Calibri" pitchFamily="34" charset="0"/>
                <a:cs typeface="TH SarabunIT๙" pitchFamily="34" charset="-34"/>
              </a:rPr>
              <a:t>   </a:t>
            </a:r>
            <a:r>
              <a:rPr kumimoji="0" lang="th-TH" sz="3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H SarabunIT๙" pitchFamily="34" charset="-34"/>
                <a:ea typeface="Calibri" pitchFamily="34" charset="0"/>
                <a:cs typeface="TH SarabunIT๙" pitchFamily="34" charset="-34"/>
              </a:rPr>
              <a:t>ตามหลัก๓อ๓ร้อยละ ๓๐ </a:t>
            </a:r>
            <a:endParaRPr kumimoji="0" lang="en-US" sz="30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H SarabunIT๙" pitchFamily="34" charset="-34"/>
              <a:cs typeface="TH SarabunIT๙" pitchFamily="34" charset="-34"/>
            </a:endParaRP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3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H SarabunIT๙" pitchFamily="34" charset="-34"/>
                <a:ea typeface="Calibri" pitchFamily="34" charset="0"/>
                <a:cs typeface="TH SarabunIT๙" pitchFamily="34" charset="-34"/>
              </a:rPr>
              <a:t>๒.กลุ่มเสี่ยงและกลุ่มป่วยมีความสุขต่อการดำรงชีวิตเพิ่มขึ้น ร้อยละ ๕๐ </a:t>
            </a:r>
            <a:endParaRPr kumimoji="0" lang="en-US" sz="30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5" name="สี่เหลี่ยมผืนผ้า 4"/>
          <p:cNvSpPr/>
          <p:nvPr/>
        </p:nvSpPr>
        <p:spPr>
          <a:xfrm>
            <a:off x="428596" y="2214554"/>
            <a:ext cx="8286808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lvl="0" indent="457200" fontAlgn="base">
              <a:spcBef>
                <a:spcPct val="0"/>
              </a:spcBef>
              <a:spcAft>
                <a:spcPct val="0"/>
              </a:spcAft>
            </a:pPr>
            <a:r>
              <a:rPr lang="th-TH" b="1" u="sng" dirty="0" smtClean="0">
                <a:latin typeface="TH SarabunIT๙" pitchFamily="34" charset="-34"/>
                <a:ea typeface="Calibri" pitchFamily="34" charset="0"/>
                <a:cs typeface="TH SarabunIT๙" pitchFamily="34" charset="-34"/>
              </a:rPr>
              <a:t>ตัวชี้วัด </a:t>
            </a:r>
            <a:endParaRPr lang="en-US" b="1" u="sng" dirty="0" smtClean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6" name="สี่เหลี่ยมผืนผ้า 5"/>
          <p:cNvSpPr/>
          <p:nvPr/>
        </p:nvSpPr>
        <p:spPr>
          <a:xfrm>
            <a:off x="428596" y="405450"/>
            <a:ext cx="8286808" cy="52322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th-TH" b="1" u="sng" dirty="0" smtClean="0">
                <a:latin typeface="TH SarabunIT๙" pitchFamily="34" charset="-34"/>
                <a:ea typeface="Calibri" pitchFamily="34" charset="0"/>
                <a:cs typeface="TH SarabunIT๙" pitchFamily="34" charset="-34"/>
              </a:rPr>
              <a:t>กลุ่มเป้าหมาย</a:t>
            </a:r>
            <a:endParaRPr lang="en-US" b="1" u="sng" dirty="0" smtClean="0">
              <a:latin typeface="TH SarabunIT๙" pitchFamily="34" charset="-34"/>
              <a:cs typeface="TH SarabunIT๙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/>
          <p:cNvSpPr/>
          <p:nvPr/>
        </p:nvSpPr>
        <p:spPr>
          <a:xfrm>
            <a:off x="357158" y="1429440"/>
            <a:ext cx="8501122" cy="38625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72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3500" b="1" dirty="0" smtClean="0">
                <a:latin typeface="TH SarabunIT๙" pitchFamily="34" charset="-34"/>
                <a:ea typeface="Calibri" pitchFamily="34" charset="0"/>
                <a:cs typeface="TH SarabunIT๙" pitchFamily="34" charset="-34"/>
              </a:rPr>
              <a:t>	</a:t>
            </a:r>
            <a:r>
              <a:rPr lang="th-TH" sz="3500" b="1" dirty="0" smtClean="0">
                <a:latin typeface="TH SarabunIT๙" pitchFamily="34" charset="-34"/>
                <a:ea typeface="Calibri" pitchFamily="34" charset="0"/>
                <a:cs typeface="TH SarabunIT๙" pitchFamily="34" charset="-34"/>
              </a:rPr>
              <a:t>๑.จัดทำแผนงาน</a:t>
            </a:r>
            <a:endParaRPr lang="en-US" sz="3500" b="1" dirty="0" smtClean="0">
              <a:latin typeface="TH SarabunIT๙" pitchFamily="34" charset="-34"/>
              <a:cs typeface="TH SarabunIT๙" pitchFamily="34" charset="-34"/>
            </a:endParaRPr>
          </a:p>
          <a:p>
            <a:pPr lvl="0" indent="4572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h-TH" sz="3500" b="1" dirty="0" smtClean="0">
                <a:latin typeface="TH SarabunIT๙" pitchFamily="34" charset="-34"/>
                <a:ea typeface="Calibri" pitchFamily="34" charset="0"/>
                <a:cs typeface="TH SarabunIT๙" pitchFamily="34" charset="-34"/>
              </a:rPr>
              <a:t>	๒.ประชุมชี้แจงเจ้าหน้าที่ที่เกี่ยงข้องเพื่อเตรียมดำเนินงาน</a:t>
            </a:r>
            <a:endParaRPr lang="en-US" sz="3500" b="1" dirty="0" smtClean="0">
              <a:latin typeface="TH SarabunIT๙" pitchFamily="34" charset="-34"/>
              <a:cs typeface="TH SarabunIT๙" pitchFamily="34" charset="-34"/>
            </a:endParaRPr>
          </a:p>
          <a:p>
            <a:pPr lvl="0" indent="4572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h-TH" sz="3500" b="1" dirty="0" smtClean="0">
                <a:latin typeface="TH SarabunIT๙" pitchFamily="34" charset="-34"/>
                <a:ea typeface="Calibri" pitchFamily="34" charset="0"/>
                <a:cs typeface="TH SarabunIT๙" pitchFamily="34" charset="-34"/>
              </a:rPr>
              <a:t>	๓.จัดเวทีคืนข้อมูลสถานะสุขภาพ ประชุมเสนอความคิดเห็นจัดตั้งหมู่บ้านต้นแบบ </a:t>
            </a:r>
          </a:p>
          <a:p>
            <a:pPr lvl="0" indent="4572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h-TH" sz="3500" b="1" dirty="0" smtClean="0">
                <a:latin typeface="TH SarabunIT๙" pitchFamily="34" charset="-34"/>
                <a:ea typeface="Calibri" pitchFamily="34" charset="0"/>
                <a:cs typeface="TH SarabunIT๙" pitchFamily="34" charset="-34"/>
              </a:rPr>
              <a:t>	๔.จัดทำแผนแก้ไขปัญหาในหมู่บ้าน </a:t>
            </a:r>
          </a:p>
          <a:p>
            <a:pPr lvl="0" indent="4572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h-TH" sz="3500" b="1" dirty="0" smtClean="0">
                <a:latin typeface="TH SarabunIT๙" pitchFamily="34" charset="-34"/>
                <a:ea typeface="Calibri" pitchFamily="34" charset="0"/>
                <a:cs typeface="TH SarabunIT๙" pitchFamily="34" charset="-34"/>
              </a:rPr>
              <a:t>	๕.ดำเนินกิจกรรมตามแผน</a:t>
            </a:r>
          </a:p>
          <a:p>
            <a:pPr lvl="0" indent="4572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h-TH" sz="3500" b="1" dirty="0" smtClean="0">
                <a:latin typeface="TH SarabunIT๙" pitchFamily="34" charset="-34"/>
                <a:cs typeface="TH SarabunIT๙" pitchFamily="34" charset="-34"/>
              </a:rPr>
              <a:t>	</a:t>
            </a:r>
          </a:p>
        </p:txBody>
      </p:sp>
      <p:sp>
        <p:nvSpPr>
          <p:cNvPr id="3" name="สี่เหลี่ยมผืนผ้า 2"/>
          <p:cNvSpPr/>
          <p:nvPr/>
        </p:nvSpPr>
        <p:spPr>
          <a:xfrm>
            <a:off x="357158" y="428604"/>
            <a:ext cx="8501122" cy="707886"/>
          </a:xfrm>
          <a:prstGeom prst="rect">
            <a:avLst/>
          </a:prstGeom>
          <a:solidFill>
            <a:srgbClr val="FFC000"/>
          </a:solidFill>
        </p:spPr>
        <p:txBody>
          <a:bodyPr wrap="square">
            <a:spAutoFit/>
          </a:bodyPr>
          <a:lstStyle/>
          <a:p>
            <a:pPr lvl="0" indent="4572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h-TH" sz="4000" b="1" u="sng" dirty="0" smtClean="0">
                <a:latin typeface="TH SarabunIT๙" pitchFamily="34" charset="-34"/>
                <a:ea typeface="Calibri" pitchFamily="34" charset="0"/>
                <a:cs typeface="TH SarabunIT๙" pitchFamily="34" charset="-34"/>
              </a:rPr>
              <a:t>วิธีการดำเนินงาน</a:t>
            </a:r>
            <a:endParaRPr lang="en-US" sz="4000" b="1" u="sng" dirty="0" smtClean="0">
              <a:latin typeface="TH SarabunIT๙" pitchFamily="34" charset="-34"/>
              <a:cs typeface="TH SarabunIT๙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h-TH" sz="5000" b="1" dirty="0" smtClean="0">
                <a:solidFill>
                  <a:srgbClr val="00B050"/>
                </a:solidFill>
                <a:latin typeface="TH SarabunPSK" pitchFamily="34" charset="-34"/>
                <a:cs typeface="TH SarabunPSK" pitchFamily="34" charset="-34"/>
              </a:rPr>
              <a:t>คืนข้อมูลปัญหาสุขภาพ</a:t>
            </a:r>
            <a:endParaRPr lang="th-TH" sz="5000" b="1" dirty="0">
              <a:solidFill>
                <a:srgbClr val="00B05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4" name="รูปภาพ 3" descr="20160304_13515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720" y="1643050"/>
            <a:ext cx="4429156" cy="2698209"/>
          </a:xfrm>
          <a:prstGeom prst="rect">
            <a:avLst/>
          </a:prstGeom>
        </p:spPr>
      </p:pic>
      <p:pic>
        <p:nvPicPr>
          <p:cNvPr id="5" name="รูปภาพ 4" descr="20160304_14103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357554" y="3503957"/>
            <a:ext cx="4929190" cy="2996877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143504" y="1428736"/>
            <a:ext cx="3071834" cy="193899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th-TH" sz="3000" b="1" dirty="0" smtClean="0">
                <a:solidFill>
                  <a:schemeClr val="accent4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 - โรคเรื้อรัง</a:t>
            </a:r>
          </a:p>
          <a:p>
            <a:r>
              <a:rPr lang="th-TH" sz="3000" b="1" dirty="0" smtClean="0">
                <a:solidFill>
                  <a:schemeClr val="accent4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 - พฤติกรรมสุขภาพ</a:t>
            </a:r>
          </a:p>
          <a:p>
            <a:r>
              <a:rPr lang="th-TH" sz="3000" b="1" dirty="0" smtClean="0">
                <a:solidFill>
                  <a:schemeClr val="accent4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 - ภาวะเสี่ยง</a:t>
            </a:r>
          </a:p>
          <a:p>
            <a:r>
              <a:rPr lang="th-TH" sz="3000" b="1" dirty="0" smtClean="0">
                <a:solidFill>
                  <a:schemeClr val="accent4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 - โรคติดต่อ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571472" y="428604"/>
            <a:ext cx="4143404" cy="193899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4000" b="1" dirty="0" smtClean="0">
                <a:solidFill>
                  <a:schemeClr val="accent6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ให้ความรู้</a:t>
            </a:r>
          </a:p>
          <a:p>
            <a:pPr algn="ctr"/>
            <a:r>
              <a:rPr lang="th-TH" sz="4000" b="1" dirty="0" smtClean="0">
                <a:solidFill>
                  <a:schemeClr val="accent6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เกี่ยวกับพฤติกรรมสุขภาพ</a:t>
            </a:r>
          </a:p>
          <a:p>
            <a:pPr algn="ctr"/>
            <a:r>
              <a:rPr lang="th-TH" sz="4000" b="1" dirty="0" smtClean="0">
                <a:solidFill>
                  <a:schemeClr val="accent6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3อ3ส</a:t>
            </a:r>
            <a:endParaRPr lang="th-TH" sz="4000" b="1" dirty="0">
              <a:solidFill>
                <a:schemeClr val="accent6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7" name="รูปภาพ 6" descr="20160304_14320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5400000">
            <a:off x="4000496" y="1428736"/>
            <a:ext cx="5857916" cy="385765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642910" y="2571744"/>
            <a:ext cx="4071966" cy="378565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endParaRPr lang="th-TH" sz="3000" b="1" dirty="0" smtClean="0">
              <a:solidFill>
                <a:srgbClr val="7030A0"/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/>
            <a:r>
              <a:rPr lang="th-TH" sz="3000" b="1" dirty="0" smtClean="0">
                <a:solidFill>
                  <a:srgbClr val="7030A0"/>
                </a:solidFill>
                <a:latin typeface="TH SarabunPSK" pitchFamily="34" charset="-34"/>
                <a:cs typeface="TH SarabunPSK" pitchFamily="34" charset="-34"/>
              </a:rPr>
              <a:t>อารมณ์</a:t>
            </a:r>
          </a:p>
          <a:p>
            <a:pPr algn="ctr"/>
            <a:r>
              <a:rPr lang="th-TH" sz="3000" b="1" dirty="0" smtClean="0">
                <a:solidFill>
                  <a:srgbClr val="7030A0"/>
                </a:solidFill>
                <a:latin typeface="TH SarabunPSK" pitchFamily="34" charset="-34"/>
                <a:cs typeface="TH SarabunPSK" pitchFamily="34" charset="-34"/>
              </a:rPr>
              <a:t>อาหาร</a:t>
            </a:r>
          </a:p>
          <a:p>
            <a:pPr algn="ctr"/>
            <a:r>
              <a:rPr lang="th-TH" sz="3000" b="1" dirty="0" smtClean="0">
                <a:solidFill>
                  <a:srgbClr val="7030A0"/>
                </a:solidFill>
                <a:latin typeface="TH SarabunPSK" pitchFamily="34" charset="-34"/>
                <a:cs typeface="TH SarabunPSK" pitchFamily="34" charset="-34"/>
              </a:rPr>
              <a:t>ออกกำลังกาย</a:t>
            </a:r>
          </a:p>
          <a:p>
            <a:pPr algn="ctr"/>
            <a:r>
              <a:rPr lang="th-TH" sz="3000" b="1" dirty="0" smtClean="0">
                <a:solidFill>
                  <a:srgbClr val="7030A0"/>
                </a:solidFill>
                <a:latin typeface="TH SarabunPSK" pitchFamily="34" charset="-34"/>
                <a:cs typeface="TH SarabunPSK" pitchFamily="34" charset="-34"/>
              </a:rPr>
              <a:t>ไม่สูบบุหรี่</a:t>
            </a:r>
          </a:p>
          <a:p>
            <a:pPr algn="ctr"/>
            <a:r>
              <a:rPr lang="th-TH" sz="3000" b="1" dirty="0" smtClean="0">
                <a:solidFill>
                  <a:srgbClr val="7030A0"/>
                </a:solidFill>
                <a:latin typeface="TH SarabunPSK" pitchFamily="34" charset="-34"/>
                <a:cs typeface="TH SarabunPSK" pitchFamily="34" charset="-34"/>
              </a:rPr>
              <a:t>ไม่ดื่มสุรา</a:t>
            </a:r>
          </a:p>
          <a:p>
            <a:pPr algn="ctr"/>
            <a:r>
              <a:rPr lang="th-TH" sz="3000" b="1" dirty="0" err="1" smtClean="0">
                <a:solidFill>
                  <a:srgbClr val="7030A0"/>
                </a:solidFill>
                <a:latin typeface="TH SarabunPSK" pitchFamily="34" charset="-34"/>
                <a:cs typeface="TH SarabunPSK" pitchFamily="34" charset="-34"/>
              </a:rPr>
              <a:t>สีล</a:t>
            </a:r>
            <a:endParaRPr lang="th-TH" sz="3000" b="1" dirty="0" smtClean="0">
              <a:solidFill>
                <a:srgbClr val="7030A0"/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/>
            <a:endParaRPr lang="th-TH" sz="3000" b="1" dirty="0">
              <a:solidFill>
                <a:srgbClr val="7030A0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รูปภาพ 3" descr="หมู่บ้าน 3อ3ส ม.6_953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158" y="2000240"/>
            <a:ext cx="4071966" cy="4500594"/>
          </a:xfrm>
          <a:prstGeom prst="rect">
            <a:avLst/>
          </a:prstGeom>
        </p:spPr>
      </p:pic>
      <p:pic>
        <p:nvPicPr>
          <p:cNvPr id="5" name="รูปภาพ 4" descr="หมู่บ้าน 3อ3ส ม.6_782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1071546"/>
            <a:ext cx="4214810" cy="4214842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28596" y="428604"/>
            <a:ext cx="378621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3000" b="1" dirty="0" smtClean="0">
                <a:solidFill>
                  <a:srgbClr val="7030A0"/>
                </a:solidFill>
                <a:latin typeface="TH SarabunPSK" pitchFamily="34" charset="-34"/>
                <a:cs typeface="TH SarabunPSK" pitchFamily="34" charset="-34"/>
              </a:rPr>
              <a:t>โมเดล</a:t>
            </a:r>
          </a:p>
          <a:p>
            <a:pPr algn="ctr"/>
            <a:r>
              <a:rPr lang="th-TH" sz="3000" b="1" dirty="0" smtClean="0">
                <a:solidFill>
                  <a:srgbClr val="7030A0"/>
                </a:solidFill>
                <a:latin typeface="TH SarabunPSK" pitchFamily="34" charset="-34"/>
                <a:cs typeface="TH SarabunPSK" pitchFamily="34" charset="-34"/>
              </a:rPr>
              <a:t>อาหารและเครื่องดื่มชูกำลัง</a:t>
            </a:r>
            <a:endParaRPr lang="th-TH" sz="3000" b="1" dirty="0">
              <a:solidFill>
                <a:srgbClr val="7030A0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3714744" y="4286256"/>
            <a:ext cx="5186370" cy="1143000"/>
          </a:xfrm>
        </p:spPr>
        <p:txBody>
          <a:bodyPr>
            <a:normAutofit/>
          </a:bodyPr>
          <a:lstStyle/>
          <a:p>
            <a:r>
              <a:rPr lang="th-TH" sz="4000" b="1" u="sng" dirty="0" smtClean="0">
                <a:latin typeface="TH SarabunPSK" pitchFamily="34" charset="-34"/>
                <a:cs typeface="TH SarabunPSK" pitchFamily="34" charset="-34"/>
              </a:rPr>
              <a:t>ทำแผนแก้ไขปัญหาสุขภาพ</a:t>
            </a:r>
            <a:endParaRPr lang="th-TH" sz="4000" b="1" u="sng" dirty="0"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5" name="รูปภาพ 4" descr="20160321_16170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5400000">
            <a:off x="-107189" y="1035827"/>
            <a:ext cx="4214842" cy="3000396"/>
          </a:xfrm>
          <a:prstGeom prst="rect">
            <a:avLst/>
          </a:prstGeom>
        </p:spPr>
      </p:pic>
      <p:pic>
        <p:nvPicPr>
          <p:cNvPr id="6" name="รูปภาพ 5" descr="20160321_16050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643306" y="428604"/>
            <a:ext cx="5000628" cy="328614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71472" y="5357826"/>
            <a:ext cx="6072230" cy="101566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th-TH" sz="3000" b="1" dirty="0" smtClean="0">
                <a:latin typeface="TH SarabunPSK" pitchFamily="34" charset="-34"/>
                <a:cs typeface="TH SarabunPSK" pitchFamily="34" charset="-34"/>
              </a:rPr>
              <a:t>            ชุมชนร่วมมือ การเสนอแนะ แสดงความคิดเห็น ในการแก้ปัญหาด้านสุขภาพของชุมชนร่วมกัน</a:t>
            </a:r>
            <a:endParaRPr lang="th-TH" sz="3000" b="1" dirty="0">
              <a:latin typeface="TH SarabunPSK" pitchFamily="34" charset="-34"/>
              <a:cs typeface="TH SarabunPSK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7141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th-TH" b="1" dirty="0" smtClean="0">
                <a:solidFill>
                  <a:schemeClr val="accent5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ทำแผนแก้ไข้ปัญหาของชุมชน</a:t>
            </a:r>
            <a:br>
              <a:rPr lang="th-TH" b="1" dirty="0" smtClean="0">
                <a:solidFill>
                  <a:schemeClr val="accent5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b="1" dirty="0" smtClean="0">
                <a:solidFill>
                  <a:schemeClr val="accent5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หมู่ 6 บ้านรายชะโด</a:t>
            </a:r>
            <a:endParaRPr lang="th-TH" b="1" dirty="0">
              <a:solidFill>
                <a:schemeClr val="accent5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4" name="รูปภาพ 3" descr="หมู่บ้าน 3อ3ส ม.6_831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1472" y="1285860"/>
            <a:ext cx="3714776" cy="2500330"/>
          </a:xfrm>
          <a:prstGeom prst="rect">
            <a:avLst/>
          </a:prstGeom>
        </p:spPr>
      </p:pic>
      <p:pic>
        <p:nvPicPr>
          <p:cNvPr id="6" name="รูปภาพ 5" descr="หมู่บ้าน 3อ3ส ม.6_912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14876" y="1285860"/>
            <a:ext cx="3786214" cy="2500330"/>
          </a:xfrm>
          <a:prstGeom prst="rect">
            <a:avLst/>
          </a:prstGeom>
        </p:spPr>
      </p:pic>
      <p:pic>
        <p:nvPicPr>
          <p:cNvPr id="7" name="รูปภาพ 6" descr="หมู่บ้าน 3อ3ส ม.6_968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71472" y="4000504"/>
            <a:ext cx="3714776" cy="2557456"/>
          </a:xfrm>
          <a:prstGeom prst="rect">
            <a:avLst/>
          </a:prstGeom>
        </p:spPr>
      </p:pic>
      <p:pic>
        <p:nvPicPr>
          <p:cNvPr id="8" name="รูปภาพ 7" descr="หมู่บ้าน 3อ3ส ม.6_5198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714876" y="4000504"/>
            <a:ext cx="3786214" cy="250033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1429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th-TH" b="1" dirty="0" smtClean="0">
                <a:solidFill>
                  <a:schemeClr val="accent5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ได้แผนแก้ไข้ปัญหาของชุมชน</a:t>
            </a:r>
            <a:br>
              <a:rPr lang="th-TH" b="1" dirty="0" smtClean="0">
                <a:solidFill>
                  <a:schemeClr val="accent5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b="1" dirty="0" smtClean="0">
                <a:solidFill>
                  <a:schemeClr val="accent5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หมู่ 6 บ้านรายชะโด</a:t>
            </a:r>
            <a:endParaRPr lang="th-TH" b="1" dirty="0">
              <a:solidFill>
                <a:schemeClr val="accent5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5" name="รูปภาพ 4" descr="20160304_15324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2910" y="1428736"/>
            <a:ext cx="7929618" cy="51435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h-TH" sz="4000" b="1" u="sng" dirty="0" smtClean="0">
                <a:solidFill>
                  <a:srgbClr val="00B0F0"/>
                </a:solidFill>
                <a:latin typeface="TH SarabunPSK" pitchFamily="34" charset="-34"/>
                <a:cs typeface="TH SarabunPSK" pitchFamily="34" charset="-34"/>
              </a:rPr>
              <a:t>ตรวจคัดกรองภาวะสุขภาพ</a:t>
            </a:r>
            <a:endParaRPr lang="th-TH" sz="4000" b="1" u="sng" dirty="0">
              <a:solidFill>
                <a:srgbClr val="00B0F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5" name="รูปภาพ 4" descr="20160304_15332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8596" y="1571612"/>
            <a:ext cx="8286808" cy="500064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5057804" y="1000108"/>
            <a:ext cx="4086196" cy="1143000"/>
          </a:xfrm>
        </p:spPr>
        <p:txBody>
          <a:bodyPr>
            <a:normAutofit fontScale="90000"/>
          </a:bodyPr>
          <a:lstStyle/>
          <a:p>
            <a:r>
              <a:rPr lang="th-TH" sz="4000" b="1" dirty="0" smtClean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</a:rPr>
              <a:t>กิจกรรมจากแผนการแก้ไขปัญหา</a:t>
            </a:r>
            <a:endParaRPr lang="th-TH" sz="4000" b="1" dirty="0">
              <a:solidFill>
                <a:srgbClr val="0070C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4" name="รูปภาพ 3" descr="20160402_17371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720" y="500042"/>
            <a:ext cx="4714908" cy="308611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42844" y="4214818"/>
            <a:ext cx="4094213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000" b="1" dirty="0" smtClean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</a:rPr>
              <a:t>ด้านอารมณ์ </a:t>
            </a:r>
            <a:r>
              <a:rPr lang="en-US" sz="3000" b="1" dirty="0" smtClean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</a:rPr>
              <a:t>: </a:t>
            </a:r>
            <a:r>
              <a:rPr lang="th-TH" sz="2500" b="1" dirty="0" smtClean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</a:rPr>
              <a:t>ปฏิบัติธรรมทุกเย็นวันเสาร์</a:t>
            </a:r>
          </a:p>
          <a:p>
            <a:r>
              <a:rPr lang="th-TH" sz="2500" b="1" dirty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</a:rPr>
              <a:t>	</a:t>
            </a:r>
            <a:r>
              <a:rPr lang="th-TH" sz="2500" b="1" dirty="0" smtClean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</a:rPr>
              <a:t>        มีจิตใจสงบ</a:t>
            </a:r>
            <a:endParaRPr lang="th-TH" sz="2500" b="1" dirty="0">
              <a:solidFill>
                <a:srgbClr val="0070C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6" name="รูปภาพ 5" descr="20160402_17492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6248" y="3000372"/>
            <a:ext cx="4572000" cy="342902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2928926" y="642926"/>
            <a:ext cx="6572296" cy="1143000"/>
          </a:xfrm>
        </p:spPr>
        <p:txBody>
          <a:bodyPr>
            <a:normAutofit/>
          </a:bodyPr>
          <a:lstStyle/>
          <a:p>
            <a:r>
              <a:rPr lang="th-TH" sz="4000" b="1" dirty="0" smtClean="0">
                <a:solidFill>
                  <a:srgbClr val="7030A0"/>
                </a:solidFill>
                <a:latin typeface="TH SarabunPSK" pitchFamily="34" charset="-34"/>
                <a:cs typeface="TH SarabunPSK" pitchFamily="34" charset="-34"/>
              </a:rPr>
              <a:t>ปั่นจักรยานเพื่อสุขภาพ</a:t>
            </a:r>
            <a:endParaRPr lang="th-TH" sz="4000" b="1" dirty="0">
              <a:solidFill>
                <a:srgbClr val="7030A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4" name="รูปภาพ 3" descr="20160321_1649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4282" y="3786190"/>
            <a:ext cx="5572164" cy="285748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929058" y="2000240"/>
            <a:ext cx="4429156" cy="138499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th-TH" dirty="0" smtClean="0"/>
              <a:t>การออกกำลังกาย </a:t>
            </a:r>
            <a:r>
              <a:rPr lang="en-US" dirty="0" smtClean="0"/>
              <a:t>: </a:t>
            </a:r>
            <a:r>
              <a:rPr lang="th-TH" dirty="0" smtClean="0"/>
              <a:t>  ทุกเย็นวันเสาร์</a:t>
            </a:r>
          </a:p>
          <a:p>
            <a:r>
              <a:rPr lang="th-TH" dirty="0" smtClean="0"/>
              <a:t>                                วันอาทิตย์ วันจันทร์</a:t>
            </a:r>
          </a:p>
          <a:p>
            <a:endParaRPr lang="th-TH" dirty="0"/>
          </a:p>
        </p:txBody>
      </p:sp>
      <p:pic>
        <p:nvPicPr>
          <p:cNvPr id="6" name="รูปภาพ 5" descr="3อ3ส 3-4-59_29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4282" y="1500174"/>
            <a:ext cx="3286148" cy="2285992"/>
          </a:xfrm>
          <a:prstGeom prst="rect">
            <a:avLst/>
          </a:prstGeom>
        </p:spPr>
      </p:pic>
      <p:pic>
        <p:nvPicPr>
          <p:cNvPr id="8" name="รูปภาพ 7" descr="3อ3ส 3-4-59_989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786446" y="3786190"/>
            <a:ext cx="3143272" cy="284320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ตาราง 3"/>
          <p:cNvGraphicFramePr>
            <a:graphicFrameLocks noGrp="1"/>
          </p:cNvGraphicFramePr>
          <p:nvPr/>
        </p:nvGraphicFramePr>
        <p:xfrm>
          <a:off x="428596" y="2071678"/>
          <a:ext cx="8358242" cy="6309360"/>
        </p:xfrm>
        <a:graphic>
          <a:graphicData uri="http://schemas.openxmlformats.org/drawingml/2006/table">
            <a:tbl>
              <a:tblPr/>
              <a:tblGrid>
                <a:gridCol w="2512147"/>
                <a:gridCol w="1169219"/>
                <a:gridCol w="1169219"/>
                <a:gridCol w="1169219"/>
                <a:gridCol w="1169219"/>
                <a:gridCol w="1169219"/>
              </a:tblGrid>
              <a:tr h="106108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 dirty="0">
                          <a:solidFill>
                            <a:srgbClr val="000000"/>
                          </a:solidFill>
                          <a:latin typeface="TH SarabunIT๙" pitchFamily="34" charset="-34"/>
                          <a:ea typeface="Times New Roman"/>
                          <a:cs typeface="TH SarabunIT๙" pitchFamily="34" charset="-34"/>
                        </a:rPr>
                        <a:t>พฤติกรรม</a:t>
                      </a:r>
                      <a:endParaRPr lang="en-US" sz="2000" dirty="0">
                        <a:latin typeface="TH SarabunIT๙" pitchFamily="34" charset="-34"/>
                        <a:ea typeface="Calibri"/>
                        <a:cs typeface="TH SarabunIT๙" pitchFamily="34" charset="-3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 dirty="0">
                          <a:solidFill>
                            <a:srgbClr val="000000"/>
                          </a:solidFill>
                          <a:latin typeface="TH SarabunIT๙" pitchFamily="34" charset="-34"/>
                          <a:ea typeface="Times New Roman"/>
                          <a:cs typeface="TH SarabunIT๙" pitchFamily="34" charset="-34"/>
                        </a:rPr>
                        <a:t>ไม่</a:t>
                      </a:r>
                      <a:r>
                        <a:rPr lang="th-TH" sz="2000" dirty="0" smtClean="0">
                          <a:solidFill>
                            <a:srgbClr val="000000"/>
                          </a:solidFill>
                          <a:latin typeface="TH SarabunIT๙" pitchFamily="34" charset="-34"/>
                          <a:ea typeface="Times New Roman"/>
                          <a:cs typeface="TH SarabunIT๙" pitchFamily="34" charset="-34"/>
                        </a:rPr>
                        <a:t>เคยปฏิบัติ</a:t>
                      </a:r>
                      <a:r>
                        <a:rPr lang="th-TH" sz="2000" dirty="0">
                          <a:solidFill>
                            <a:srgbClr val="000000"/>
                          </a:solidFill>
                          <a:latin typeface="TH SarabunIT๙" pitchFamily="34" charset="-34"/>
                          <a:ea typeface="Times New Roman"/>
                          <a:cs typeface="TH SarabunIT๙" pitchFamily="34" charset="-34"/>
                        </a:rPr>
                        <a:t>และไม่เคยคิดว่าสำคัญ</a:t>
                      </a:r>
                      <a:endParaRPr lang="en-US" sz="2000" dirty="0">
                        <a:latin typeface="TH SarabunIT๙" pitchFamily="34" charset="-34"/>
                        <a:ea typeface="Calibri"/>
                        <a:cs typeface="TH SarabunIT๙" pitchFamily="34" charset="-3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 dirty="0">
                          <a:solidFill>
                            <a:srgbClr val="000000"/>
                          </a:solidFill>
                          <a:latin typeface="TH SarabunIT๙" pitchFamily="34" charset="-34"/>
                          <a:ea typeface="Times New Roman"/>
                          <a:cs typeface="TH SarabunIT๙" pitchFamily="34" charset="-34"/>
                        </a:rPr>
                        <a:t>ไม่เคยปฏิบัติแต่คิดว่าสำคัญ</a:t>
                      </a:r>
                      <a:endParaRPr lang="en-US" sz="2000" dirty="0">
                        <a:latin typeface="TH SarabunIT๙" pitchFamily="34" charset="-34"/>
                        <a:ea typeface="Calibri"/>
                        <a:cs typeface="TH SarabunIT๙" pitchFamily="34" charset="-3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 dirty="0">
                          <a:solidFill>
                            <a:srgbClr val="000000"/>
                          </a:solidFill>
                          <a:latin typeface="TH SarabunIT๙" pitchFamily="34" charset="-34"/>
                          <a:ea typeface="Times New Roman"/>
                          <a:cs typeface="TH SarabunIT๙" pitchFamily="34" charset="-34"/>
                        </a:rPr>
                        <a:t>วางแผนว่าจะปฏิบัติในอีก๑ เดือนข้างหน้านี้</a:t>
                      </a:r>
                      <a:endParaRPr lang="en-US" sz="2000" dirty="0">
                        <a:latin typeface="TH SarabunIT๙" pitchFamily="34" charset="-34"/>
                        <a:ea typeface="Calibri"/>
                        <a:cs typeface="TH SarabunIT๙" pitchFamily="34" charset="-3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 dirty="0">
                          <a:solidFill>
                            <a:srgbClr val="000000"/>
                          </a:solidFill>
                          <a:latin typeface="TH SarabunIT๙" pitchFamily="34" charset="-34"/>
                          <a:ea typeface="Times New Roman"/>
                          <a:cs typeface="TH SarabunIT๙" pitchFamily="34" charset="-34"/>
                        </a:rPr>
                        <a:t>ปฏิบัติมาแล้วไม่เกิน๖ เดือน</a:t>
                      </a:r>
                      <a:endParaRPr lang="en-US" sz="2000" dirty="0">
                        <a:latin typeface="TH SarabunIT๙" pitchFamily="34" charset="-34"/>
                        <a:ea typeface="Calibri"/>
                        <a:cs typeface="TH SarabunIT๙" pitchFamily="34" charset="-3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 dirty="0">
                          <a:solidFill>
                            <a:srgbClr val="000000"/>
                          </a:solidFill>
                          <a:latin typeface="TH SarabunIT๙" pitchFamily="34" charset="-34"/>
                          <a:ea typeface="Times New Roman"/>
                          <a:cs typeface="TH SarabunIT๙" pitchFamily="34" charset="-34"/>
                        </a:rPr>
                        <a:t>ปฏิบัติมาแล้วมากกว่า๖ เดือน</a:t>
                      </a:r>
                      <a:endParaRPr lang="en-US" sz="2000" dirty="0">
                        <a:latin typeface="TH SarabunIT๙" pitchFamily="34" charset="-34"/>
                        <a:ea typeface="Calibri"/>
                        <a:cs typeface="TH SarabunIT๙" pitchFamily="34" charset="-3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79565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>
                          <a:solidFill>
                            <a:srgbClr val="000000"/>
                          </a:solidFill>
                          <a:latin typeface="TH SarabunIT๙" pitchFamily="34" charset="-34"/>
                          <a:ea typeface="Times New Roman"/>
                          <a:cs typeface="TH SarabunIT๙" pitchFamily="34" charset="-34"/>
                        </a:rPr>
                        <a:t>ท่านควบคุมอาหารโดยกินข้าว แป้ง น้ำตาล และน้ำมัน</a:t>
                      </a:r>
                      <a:r>
                        <a:rPr lang="en-US" sz="2000">
                          <a:solidFill>
                            <a:srgbClr val="000000"/>
                          </a:solidFill>
                          <a:latin typeface="TH SarabunIT๙" pitchFamily="34" charset="-34"/>
                          <a:ea typeface="Times New Roman"/>
                          <a:cs typeface="TH SarabunIT๙" pitchFamily="34" charset="-34"/>
                        </a:rPr>
                        <a:t> (</a:t>
                      </a:r>
                      <a:r>
                        <a:rPr lang="th-TH" sz="2000">
                          <a:solidFill>
                            <a:srgbClr val="000000"/>
                          </a:solidFill>
                          <a:latin typeface="TH SarabunIT๙" pitchFamily="34" charset="-34"/>
                          <a:ea typeface="Times New Roman"/>
                          <a:cs typeface="TH SarabunIT๙" pitchFamily="34" charset="-34"/>
                        </a:rPr>
                        <a:t>ให้น้อยลงกว่าเดิม)</a:t>
                      </a:r>
                      <a:endParaRPr lang="en-US" sz="2000">
                        <a:latin typeface="TH SarabunIT๙" pitchFamily="34" charset="-34"/>
                        <a:ea typeface="Calibri"/>
                        <a:cs typeface="TH SarabunIT๙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>
                          <a:solidFill>
                            <a:srgbClr val="000000"/>
                          </a:solidFill>
                          <a:latin typeface="TH SarabunIT๙" pitchFamily="34" charset="-34"/>
                          <a:ea typeface="Times New Roman"/>
                          <a:cs typeface="TH SarabunIT๙" pitchFamily="34" charset="-34"/>
                        </a:rPr>
                        <a:t>๐</a:t>
                      </a:r>
                      <a:endParaRPr lang="en-US" sz="2000">
                        <a:latin typeface="TH SarabunIT๙" pitchFamily="34" charset="-34"/>
                        <a:ea typeface="Calibri"/>
                        <a:cs typeface="TH SarabunIT๙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 dirty="0">
                          <a:solidFill>
                            <a:srgbClr val="000000"/>
                          </a:solidFill>
                          <a:latin typeface="TH SarabunIT๙" pitchFamily="34" charset="-34"/>
                          <a:ea typeface="Times New Roman"/>
                          <a:cs typeface="TH SarabunIT๙" pitchFamily="34" charset="-34"/>
                        </a:rPr>
                        <a:t>ร้อยละ ๔๖.๖๗</a:t>
                      </a:r>
                      <a:endParaRPr lang="en-US" sz="2000" dirty="0">
                        <a:latin typeface="TH SarabunIT๙" pitchFamily="34" charset="-34"/>
                        <a:ea typeface="Calibri"/>
                        <a:cs typeface="TH SarabunIT๙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 dirty="0">
                          <a:solidFill>
                            <a:srgbClr val="000000"/>
                          </a:solidFill>
                          <a:latin typeface="TH SarabunIT๙" pitchFamily="34" charset="-34"/>
                          <a:ea typeface="Times New Roman"/>
                          <a:cs typeface="TH SarabunIT๙" pitchFamily="34" charset="-34"/>
                        </a:rPr>
                        <a:t>ร้อยละ ๑๓.๓๓</a:t>
                      </a:r>
                      <a:endParaRPr lang="en-US" sz="2000" dirty="0">
                        <a:latin typeface="TH SarabunIT๙" pitchFamily="34" charset="-34"/>
                        <a:ea typeface="Calibri"/>
                        <a:cs typeface="TH SarabunIT๙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>
                          <a:solidFill>
                            <a:srgbClr val="000000"/>
                          </a:solidFill>
                          <a:latin typeface="TH SarabunIT๙" pitchFamily="34" charset="-34"/>
                          <a:ea typeface="Times New Roman"/>
                          <a:cs typeface="TH SarabunIT๙" pitchFamily="34" charset="-34"/>
                        </a:rPr>
                        <a:t>ร้อยละ ๔๐.๐๐</a:t>
                      </a:r>
                      <a:endParaRPr lang="en-US" sz="2000">
                        <a:latin typeface="TH SarabunIT๙" pitchFamily="34" charset="-34"/>
                        <a:ea typeface="Calibri"/>
                        <a:cs typeface="TH SarabunIT๙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>
                          <a:solidFill>
                            <a:srgbClr val="000000"/>
                          </a:solidFill>
                          <a:latin typeface="TH SarabunIT๙" pitchFamily="34" charset="-34"/>
                          <a:ea typeface="Times New Roman"/>
                          <a:cs typeface="TH SarabunIT๙" pitchFamily="34" charset="-34"/>
                        </a:rPr>
                        <a:t>๐</a:t>
                      </a:r>
                      <a:endParaRPr lang="en-US" sz="2000">
                        <a:latin typeface="TH SarabunIT๙" pitchFamily="34" charset="-34"/>
                        <a:ea typeface="Calibri"/>
                        <a:cs typeface="TH SarabunIT๙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9565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 dirty="0">
                          <a:solidFill>
                            <a:srgbClr val="000000"/>
                          </a:solidFill>
                          <a:latin typeface="TH SarabunIT๙" pitchFamily="34" charset="-34"/>
                          <a:ea typeface="Times New Roman"/>
                          <a:cs typeface="TH SarabunIT๙" pitchFamily="34" charset="-34"/>
                        </a:rPr>
                        <a:t>ท่านควบคุมอารมณ์ของตนเองให้แจ่มใสประจำ (๕-๗วันต่อสัปดาห์)</a:t>
                      </a:r>
                      <a:endParaRPr lang="en-US" sz="2000" dirty="0">
                        <a:latin typeface="TH SarabunIT๙" pitchFamily="34" charset="-34"/>
                        <a:ea typeface="Calibri"/>
                        <a:cs typeface="TH SarabunIT๙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>
                          <a:solidFill>
                            <a:srgbClr val="000000"/>
                          </a:solidFill>
                          <a:latin typeface="TH SarabunIT๙" pitchFamily="34" charset="-34"/>
                          <a:ea typeface="Times New Roman"/>
                          <a:cs typeface="TH SarabunIT๙" pitchFamily="34" charset="-34"/>
                        </a:rPr>
                        <a:t>๐</a:t>
                      </a:r>
                      <a:endParaRPr lang="en-US" sz="2000">
                        <a:latin typeface="TH SarabunIT๙" pitchFamily="34" charset="-34"/>
                        <a:ea typeface="Calibri"/>
                        <a:cs typeface="TH SarabunIT๙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 dirty="0">
                          <a:solidFill>
                            <a:srgbClr val="000000"/>
                          </a:solidFill>
                          <a:latin typeface="TH SarabunIT๙" pitchFamily="34" charset="-34"/>
                          <a:ea typeface="Times New Roman"/>
                          <a:cs typeface="TH SarabunIT๙" pitchFamily="34" charset="-34"/>
                        </a:rPr>
                        <a:t>ร้อยละ ๒๐.๐๐</a:t>
                      </a:r>
                      <a:endParaRPr lang="en-US" sz="2000" dirty="0">
                        <a:latin typeface="TH SarabunIT๙" pitchFamily="34" charset="-34"/>
                        <a:ea typeface="Calibri"/>
                        <a:cs typeface="TH SarabunIT๙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 dirty="0">
                          <a:solidFill>
                            <a:srgbClr val="000000"/>
                          </a:solidFill>
                          <a:latin typeface="TH SarabunIT๙" pitchFamily="34" charset="-34"/>
                          <a:ea typeface="Times New Roman"/>
                          <a:cs typeface="TH SarabunIT๙" pitchFamily="34" charset="-34"/>
                        </a:rPr>
                        <a:t>ร้อยละ ๓๓.๓๓</a:t>
                      </a:r>
                      <a:endParaRPr lang="en-US" sz="2000" dirty="0">
                        <a:latin typeface="TH SarabunIT๙" pitchFamily="34" charset="-34"/>
                        <a:ea typeface="Calibri"/>
                        <a:cs typeface="TH SarabunIT๙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 dirty="0">
                          <a:solidFill>
                            <a:srgbClr val="000000"/>
                          </a:solidFill>
                          <a:latin typeface="TH SarabunIT๙" pitchFamily="34" charset="-34"/>
                          <a:ea typeface="Times New Roman"/>
                          <a:cs typeface="TH SarabunIT๙" pitchFamily="34" charset="-34"/>
                        </a:rPr>
                        <a:t>ร้อยละ ๔๖.๖๗</a:t>
                      </a:r>
                      <a:endParaRPr lang="en-US" sz="2000" dirty="0">
                        <a:latin typeface="TH SarabunIT๙" pitchFamily="34" charset="-34"/>
                        <a:ea typeface="Calibri"/>
                        <a:cs typeface="TH SarabunIT๙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>
                          <a:solidFill>
                            <a:srgbClr val="000000"/>
                          </a:solidFill>
                          <a:latin typeface="TH SarabunIT๙" pitchFamily="34" charset="-34"/>
                          <a:ea typeface="Times New Roman"/>
                          <a:cs typeface="TH SarabunIT๙" pitchFamily="34" charset="-34"/>
                        </a:rPr>
                        <a:t>๐</a:t>
                      </a:r>
                      <a:endParaRPr lang="en-US" sz="2000">
                        <a:latin typeface="TH SarabunIT๙" pitchFamily="34" charset="-34"/>
                        <a:ea typeface="Calibri"/>
                        <a:cs typeface="TH SarabunIT๙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9565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>
                          <a:solidFill>
                            <a:srgbClr val="000000"/>
                          </a:solidFill>
                          <a:latin typeface="TH SarabunIT๙" pitchFamily="34" charset="-34"/>
                          <a:ea typeface="Times New Roman"/>
                          <a:cs typeface="TH SarabunIT๙" pitchFamily="34" charset="-34"/>
                        </a:rPr>
                        <a:t>ท่านออกกำลังกายเป็นประจำ (๕-๗วันต่อสัปดาห์อย่างน้อยวันละ ๓๐ นาที)</a:t>
                      </a:r>
                      <a:endParaRPr lang="en-US" sz="2000">
                        <a:latin typeface="TH SarabunIT๙" pitchFamily="34" charset="-34"/>
                        <a:ea typeface="Calibri"/>
                        <a:cs typeface="TH SarabunIT๙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>
                          <a:solidFill>
                            <a:srgbClr val="000000"/>
                          </a:solidFill>
                          <a:latin typeface="TH SarabunIT๙" pitchFamily="34" charset="-34"/>
                          <a:ea typeface="Times New Roman"/>
                          <a:cs typeface="TH SarabunIT๙" pitchFamily="34" charset="-34"/>
                        </a:rPr>
                        <a:t>๐</a:t>
                      </a:r>
                      <a:endParaRPr lang="en-US" sz="2000">
                        <a:latin typeface="TH SarabunIT๙" pitchFamily="34" charset="-34"/>
                        <a:ea typeface="Calibri"/>
                        <a:cs typeface="TH SarabunIT๙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>
                          <a:solidFill>
                            <a:srgbClr val="000000"/>
                          </a:solidFill>
                          <a:latin typeface="TH SarabunIT๙" pitchFamily="34" charset="-34"/>
                          <a:ea typeface="Times New Roman"/>
                          <a:cs typeface="TH SarabunIT๙" pitchFamily="34" charset="-34"/>
                        </a:rPr>
                        <a:t>ร้อยละ ๑๓.๓๓</a:t>
                      </a:r>
                      <a:endParaRPr lang="en-US" sz="2000">
                        <a:latin typeface="TH SarabunIT๙" pitchFamily="34" charset="-34"/>
                        <a:ea typeface="Calibri"/>
                        <a:cs typeface="TH SarabunIT๙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>
                          <a:solidFill>
                            <a:srgbClr val="000000"/>
                          </a:solidFill>
                          <a:latin typeface="TH SarabunIT๙" pitchFamily="34" charset="-34"/>
                          <a:ea typeface="Times New Roman"/>
                          <a:cs typeface="TH SarabunIT๙" pitchFamily="34" charset="-34"/>
                        </a:rPr>
                        <a:t>ร้อยละ ๓๓.๓๓</a:t>
                      </a:r>
                      <a:endParaRPr lang="en-US" sz="2000">
                        <a:latin typeface="TH SarabunIT๙" pitchFamily="34" charset="-34"/>
                        <a:ea typeface="Calibri"/>
                        <a:cs typeface="TH SarabunIT๙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 dirty="0">
                          <a:solidFill>
                            <a:srgbClr val="000000"/>
                          </a:solidFill>
                          <a:latin typeface="TH SarabunIT๙" pitchFamily="34" charset="-34"/>
                          <a:ea typeface="Times New Roman"/>
                          <a:cs typeface="TH SarabunIT๙" pitchFamily="34" charset="-34"/>
                        </a:rPr>
                        <a:t>ร้อยละ ๕๓.๓๓</a:t>
                      </a:r>
                      <a:endParaRPr lang="en-US" sz="2000" dirty="0">
                        <a:latin typeface="TH SarabunIT๙" pitchFamily="34" charset="-34"/>
                        <a:ea typeface="Calibri"/>
                        <a:cs typeface="TH SarabunIT๙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 dirty="0">
                          <a:solidFill>
                            <a:srgbClr val="000000"/>
                          </a:solidFill>
                          <a:latin typeface="TH SarabunIT๙" pitchFamily="34" charset="-34"/>
                          <a:ea typeface="Times New Roman"/>
                          <a:cs typeface="TH SarabunIT๙" pitchFamily="34" charset="-34"/>
                        </a:rPr>
                        <a:t>๐</a:t>
                      </a:r>
                      <a:endParaRPr lang="en-US" sz="2000" dirty="0">
                        <a:latin typeface="TH SarabunIT๙" pitchFamily="34" charset="-34"/>
                        <a:ea typeface="Calibri"/>
                        <a:cs typeface="TH SarabunIT๙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0721" name="Rectangle 1"/>
          <p:cNvSpPr>
            <a:spLocks noChangeArrowheads="1"/>
          </p:cNvSpPr>
          <p:nvPr/>
        </p:nvSpPr>
        <p:spPr bwMode="auto">
          <a:xfrm>
            <a:off x="214282" y="214290"/>
            <a:ext cx="8715436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7200" algn="thaiDi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25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IT๙" pitchFamily="34" charset="-34"/>
                <a:ea typeface="Calibri" pitchFamily="34" charset="0"/>
                <a:cs typeface="TH SarabunIT๙" pitchFamily="34" charset="-34"/>
              </a:rPr>
              <a:t>ผลลัพธ์ตามตัวชี้วัด</a:t>
            </a:r>
            <a:endParaRPr kumimoji="0" lang="en-US" sz="2500" b="1" i="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H SarabunIT๙" pitchFamily="34" charset="-34"/>
              <a:cs typeface="TH SarabunIT๙" pitchFamily="34" charset="-34"/>
            </a:endParaRPr>
          </a:p>
          <a:p>
            <a:pPr marL="0" marR="0" lvl="0" indent="457200" algn="thaiDi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25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IT๙" pitchFamily="34" charset="-34"/>
                <a:ea typeface="Calibri" pitchFamily="34" charset="0"/>
                <a:cs typeface="TH SarabunIT๙" pitchFamily="34" charset="-34"/>
              </a:rPr>
              <a:t>๑.เพื่อให้กลุ่มเสี่ยง และผู้ป่วยมีการปรับเปลี่ยนพฤติกรรมตามหลัก ๓อ๓ส ร้อยละ </a:t>
            </a:r>
            <a:r>
              <a:rPr lang="th-TH" sz="2500" u="sng" dirty="0" smtClean="0">
                <a:latin typeface="TH SarabunIT๙" pitchFamily="34" charset="-34"/>
                <a:ea typeface="Calibri" pitchFamily="34" charset="0"/>
                <a:cs typeface="TH SarabunIT๙" pitchFamily="34" charset="-34"/>
              </a:rPr>
              <a:t>๓๐</a:t>
            </a:r>
            <a:endParaRPr kumimoji="0" lang="en-US" sz="2500" b="0" i="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H SarabunIT๙" pitchFamily="34" charset="-34"/>
              <a:cs typeface="TH SarabunIT๙" pitchFamily="34" charset="-34"/>
            </a:endParaRPr>
          </a:p>
          <a:p>
            <a:pPr marL="0" marR="0" lvl="0" indent="457200" algn="thaiDi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2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IT๙" pitchFamily="34" charset="-34"/>
                <a:ea typeface="Calibri" pitchFamily="34" charset="0"/>
                <a:cs typeface="TH SarabunIT๙" pitchFamily="34" charset="-34"/>
              </a:rPr>
              <a:t>แบบโครงการหมู่บ้านต้นแบบสุขภาพดีเข้าร่วมกิจกรรมการดำเนินงานโครงการวัดระดับการเปลี่ยนแปลงพฤติกรรมเพื่อความคุมน้ำหนัก  ลดภาวะเสี่ยงอ้วนลงพุงจากประชากรจำนวน ๖๐ ราย </a:t>
            </a:r>
            <a:endParaRPr kumimoji="0" lang="th-TH" sz="25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H SarabunIT๙" pitchFamily="34" charset="-34"/>
              <a:cs typeface="TH SarabunIT๙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Rectangle 1"/>
          <p:cNvSpPr>
            <a:spLocks noChangeArrowheads="1"/>
          </p:cNvSpPr>
          <p:nvPr/>
        </p:nvSpPr>
        <p:spPr bwMode="auto">
          <a:xfrm>
            <a:off x="214282" y="357166"/>
            <a:ext cx="8786874" cy="240065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72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30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IT๙" pitchFamily="34" charset="-34"/>
                <a:ea typeface="Calibri" pitchFamily="34" charset="0"/>
                <a:cs typeface="TH SarabunIT๙" pitchFamily="34" charset="-34"/>
              </a:rPr>
              <a:t>กลุ่มเสี่ยงและกลุ่มป่วยมีความสุขต่อการดำรงชีวิตเพิ่มขึ้น  ร้อยละ ๕๐</a:t>
            </a:r>
            <a:endParaRPr kumimoji="0" lang="en-US" sz="3000" b="1" i="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H SarabunIT๙" pitchFamily="34" charset="-34"/>
              <a:cs typeface="TH SarabunIT๙" pitchFamily="34" charset="-34"/>
            </a:endParaRP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IT๙" pitchFamily="34" charset="-34"/>
                <a:ea typeface="Calibri" pitchFamily="34" charset="0"/>
                <a:cs typeface="TH SarabunIT๙" pitchFamily="34" charset="-34"/>
              </a:rPr>
              <a:t>ตามแบบดัชนีชี้วัดความสุขคนไทย </a:t>
            </a:r>
            <a:r>
              <a:rPr kumimoji="0" lang="en-US" sz="30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IT๙" pitchFamily="34" charset="-34"/>
                <a:ea typeface="Calibri" pitchFamily="34" charset="0"/>
                <a:cs typeface="TH SarabunIT๙" pitchFamily="34" charset="-34"/>
              </a:rPr>
              <a:t>Thai Happiness indicator(THI-</a:t>
            </a:r>
            <a:r>
              <a:rPr kumimoji="0" lang="th-TH" sz="30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IT๙" pitchFamily="34" charset="-34"/>
                <a:ea typeface="Calibri" pitchFamily="34" charset="0"/>
                <a:cs typeface="TH SarabunIT๙" pitchFamily="34" charset="-34"/>
              </a:rPr>
              <a:t>๑๕) ฉบับ ๑๕ ข้อ ของกรมสุขภาพจิต  กระทรวงสาธารณสุข จากประชากรจำนวน ๖๐ ราย ที่เข้าร่วมกิจกรรมการดำเนินงาน </a:t>
            </a: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h-TH" sz="3000" b="1" i="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3" name="สี่เหลี่ยมผืนผ้า 2"/>
          <p:cNvSpPr/>
          <p:nvPr/>
        </p:nvSpPr>
        <p:spPr>
          <a:xfrm>
            <a:off x="285720" y="2857496"/>
            <a:ext cx="8501122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72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h-TH" b="1" dirty="0" smtClean="0">
                <a:latin typeface="TH SarabunIT๙" pitchFamily="34" charset="-34"/>
                <a:ea typeface="Calibri" pitchFamily="34" charset="0"/>
                <a:cs typeface="TH SarabunIT๙" pitchFamily="34" charset="-34"/>
              </a:rPr>
              <a:t>	คะแนน ๓๓-๔๕ คะแนน หมายถึง มีความสุขมากว่าคนทั่วไป (</a:t>
            </a:r>
            <a:r>
              <a:rPr lang="en-US" b="1" dirty="0" smtClean="0">
                <a:latin typeface="TH SarabunIT๙" pitchFamily="34" charset="-34"/>
                <a:ea typeface="Calibri" pitchFamily="34" charset="0"/>
                <a:cs typeface="TH SarabunIT๙" pitchFamily="34" charset="-34"/>
              </a:rPr>
              <a:t>Good) </a:t>
            </a:r>
            <a:endParaRPr lang="th-TH" b="1" dirty="0" smtClean="0">
              <a:latin typeface="TH SarabunIT๙" pitchFamily="34" charset="-34"/>
              <a:ea typeface="Calibri" pitchFamily="34" charset="0"/>
              <a:cs typeface="TH SarabunIT๙" pitchFamily="34" charset="-34"/>
            </a:endParaRPr>
          </a:p>
          <a:p>
            <a:pPr lvl="0" indent="4572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h-TH" b="1" u="sng" dirty="0" smtClean="0">
                <a:solidFill>
                  <a:srgbClr val="00B0F0"/>
                </a:solidFill>
                <a:latin typeface="TH SarabunIT๙" pitchFamily="34" charset="-34"/>
                <a:ea typeface="Calibri" pitchFamily="34" charset="0"/>
                <a:cs typeface="TH SarabunIT๙" pitchFamily="34" charset="-34"/>
              </a:rPr>
              <a:t>คิดเป็นร้อยละ ๒๐ </a:t>
            </a:r>
            <a:endParaRPr lang="en-US" b="1" dirty="0" smtClean="0">
              <a:solidFill>
                <a:srgbClr val="00B0F0"/>
              </a:solidFill>
              <a:latin typeface="TH SarabunIT๙" pitchFamily="34" charset="-34"/>
              <a:cs typeface="TH SarabunIT๙" pitchFamily="34" charset="-34"/>
            </a:endParaRPr>
          </a:p>
          <a:p>
            <a:pPr lvl="0" indent="4572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h-TH" b="1" dirty="0" smtClean="0">
                <a:latin typeface="TH SarabunIT๙" pitchFamily="34" charset="-34"/>
                <a:ea typeface="Calibri" pitchFamily="34" charset="0"/>
                <a:cs typeface="TH SarabunIT๙" pitchFamily="34" charset="-34"/>
              </a:rPr>
              <a:t>	คะแนน ๒๗-๓๒ คะแนน หมายถึง มีความสุขเท่ากับคนทั่วไป (</a:t>
            </a:r>
            <a:r>
              <a:rPr lang="en-US" b="1" dirty="0" smtClean="0">
                <a:latin typeface="TH SarabunIT๙" pitchFamily="34" charset="-34"/>
                <a:ea typeface="Calibri" pitchFamily="34" charset="0"/>
                <a:cs typeface="TH SarabunIT๙" pitchFamily="34" charset="-34"/>
              </a:rPr>
              <a:t>Fair) </a:t>
            </a:r>
            <a:endParaRPr lang="th-TH" b="1" dirty="0" smtClean="0">
              <a:latin typeface="TH SarabunIT๙" pitchFamily="34" charset="-34"/>
              <a:ea typeface="Calibri" pitchFamily="34" charset="0"/>
              <a:cs typeface="TH SarabunIT๙" pitchFamily="34" charset="-34"/>
            </a:endParaRPr>
          </a:p>
          <a:p>
            <a:pPr lvl="0" indent="4572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h-TH" b="1" u="sng" dirty="0" smtClean="0">
                <a:solidFill>
                  <a:srgbClr val="00B0F0"/>
                </a:solidFill>
                <a:latin typeface="TH SarabunIT๙" pitchFamily="34" charset="-34"/>
                <a:ea typeface="Calibri" pitchFamily="34" charset="0"/>
                <a:cs typeface="TH SarabunIT๙" pitchFamily="34" charset="-34"/>
              </a:rPr>
              <a:t>คิดเป็นร้อยละ ๔๖.๖๗ </a:t>
            </a:r>
          </a:p>
          <a:p>
            <a:pPr lvl="0" indent="4572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h-TH" b="1" dirty="0" smtClean="0">
                <a:latin typeface="TH SarabunIT๙" pitchFamily="34" charset="-34"/>
                <a:ea typeface="Calibri" pitchFamily="34" charset="0"/>
                <a:cs typeface="TH SarabunIT๙" pitchFamily="34" charset="-34"/>
              </a:rPr>
              <a:t>	๒๖ คะแนนหรือน้อยกว่า  หมายถึง  มีความสุขน้อยกว่าคนทั่วไป </a:t>
            </a:r>
            <a:r>
              <a:rPr lang="en-US" b="1" dirty="0" smtClean="0">
                <a:latin typeface="TH SarabunIT๙" pitchFamily="34" charset="-34"/>
                <a:ea typeface="Calibri" pitchFamily="34" charset="0"/>
                <a:cs typeface="TH SarabunIT๙" pitchFamily="34" charset="-34"/>
              </a:rPr>
              <a:t>(Poor)</a:t>
            </a:r>
            <a:endParaRPr lang="th-TH" b="1" dirty="0" smtClean="0">
              <a:latin typeface="TH SarabunIT๙" pitchFamily="34" charset="-34"/>
              <a:ea typeface="Calibri" pitchFamily="34" charset="0"/>
              <a:cs typeface="TH SarabunIT๙" pitchFamily="34" charset="-34"/>
            </a:endParaRPr>
          </a:p>
          <a:p>
            <a:pPr lvl="0" indent="4572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h-TH" b="1" u="sng" dirty="0" smtClean="0">
                <a:solidFill>
                  <a:srgbClr val="00B0F0"/>
                </a:solidFill>
                <a:latin typeface="TH SarabunIT๙" pitchFamily="34" charset="-34"/>
                <a:ea typeface="Calibri" pitchFamily="34" charset="0"/>
                <a:cs typeface="TH SarabunIT๙" pitchFamily="34" charset="-34"/>
              </a:rPr>
              <a:t>คิดเป็นร้อยละ ๓๓.๓๓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Rectangle 1"/>
          <p:cNvSpPr>
            <a:spLocks noChangeArrowheads="1"/>
          </p:cNvSpPr>
          <p:nvPr/>
        </p:nvSpPr>
        <p:spPr bwMode="auto">
          <a:xfrm>
            <a:off x="285720" y="142852"/>
            <a:ext cx="8572560" cy="3323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72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3000" b="1" i="0" u="sng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H SarabunIT๙" pitchFamily="34" charset="-34"/>
                <a:ea typeface="Calibri" pitchFamily="34" charset="0"/>
                <a:cs typeface="TH SarabunIT๙" pitchFamily="34" charset="-34"/>
              </a:rPr>
              <a:t>ปัจจัยแห่งความสำเร็จ</a:t>
            </a:r>
            <a:endParaRPr kumimoji="0" lang="en-US" sz="3000" b="1" i="0" u="sng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TH SarabunIT๙" pitchFamily="34" charset="-34"/>
              <a:cs typeface="TH SarabunIT๙" pitchFamily="34" charset="-34"/>
            </a:endParaRP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IT๙" pitchFamily="34" charset="-34"/>
                <a:ea typeface="Calibri" pitchFamily="34" charset="0"/>
                <a:cs typeface="TH SarabunIT๙" pitchFamily="34" charset="-34"/>
              </a:rPr>
              <a:t>	- </a:t>
            </a:r>
            <a:r>
              <a:rPr kumimoji="0" lang="th-TH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IT๙" pitchFamily="34" charset="-34"/>
                <a:ea typeface="Calibri" pitchFamily="34" charset="0"/>
                <a:cs typeface="TH SarabunIT๙" pitchFamily="34" charset="-34"/>
              </a:rPr>
              <a:t>ได้รับความร่วมมือจากผู้นำหมู่บ้าน (ผู้ใหญ่บ้าน)</a:t>
            </a:r>
            <a:endParaRPr kumimoji="0" lang="en-US" sz="3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H SarabunIT๙" pitchFamily="34" charset="-34"/>
              <a:cs typeface="TH SarabunIT๙" pitchFamily="34" charset="-34"/>
            </a:endParaRP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IT๙" pitchFamily="34" charset="-34"/>
                <a:ea typeface="Calibri" pitchFamily="34" charset="0"/>
                <a:cs typeface="TH SarabunIT๙" pitchFamily="34" charset="-34"/>
              </a:rPr>
              <a:t>	- ประชาชนให้ความร่วมมือในการทำกิจกรรม</a:t>
            </a:r>
            <a:endParaRPr kumimoji="0" lang="en-US" sz="3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H SarabunIT๙" pitchFamily="34" charset="-34"/>
              <a:cs typeface="TH SarabunIT๙" pitchFamily="34" charset="-34"/>
            </a:endParaRP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IT๙" pitchFamily="34" charset="-34"/>
                <a:ea typeface="Calibri" pitchFamily="34" charset="0"/>
                <a:cs typeface="TH SarabunIT๙" pitchFamily="34" charset="-34"/>
              </a:rPr>
              <a:t>	- มีการจัดกิจกรรมที่ต่อเนื่องทุกสัปดาห์ทำให้ผู้ร่วมกิจกรรมเกิดความ	มั่นใจปละอยากมาร่วมกิจกรรม</a:t>
            </a:r>
            <a:endParaRPr kumimoji="0" lang="en-US" sz="3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H SarabunIT๙" pitchFamily="34" charset="-34"/>
              <a:cs typeface="TH SarabunIT๙" pitchFamily="34" charset="-34"/>
            </a:endParaRP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IT๙" pitchFamily="34" charset="-34"/>
                <a:ea typeface="Calibri" pitchFamily="34" charset="0"/>
                <a:cs typeface="TH SarabunIT๙" pitchFamily="34" charset="-34"/>
              </a:rPr>
              <a:t>	- ได้รับการสนับสนุนอุปกรณ์อำนวยความสะดวก เช่น ที่รองนั่งสวดมนต์ ถังใส่น้ำดื่ม พัดลม </a:t>
            </a:r>
            <a:endParaRPr kumimoji="0" lang="th-TH" sz="3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357158" y="3857628"/>
            <a:ext cx="8215370" cy="2400657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57150">
            <a:solidFill>
              <a:srgbClr val="92D050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th-TH" sz="3000" dirty="0" smtClean="0">
                <a:latin typeface="TH SarabunIT๙" pitchFamily="34" charset="-34"/>
                <a:ea typeface="Calibri" pitchFamily="34" charset="0"/>
                <a:cs typeface="TH SarabunIT๙" pitchFamily="34" charset="-34"/>
              </a:rPr>
              <a:t>     </a:t>
            </a:r>
            <a:r>
              <a:rPr kumimoji="0" lang="th-TH" sz="30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IT๙" pitchFamily="34" charset="-34"/>
                <a:ea typeface="Calibri" pitchFamily="34" charset="0"/>
                <a:cs typeface="TH SarabunIT๙" pitchFamily="34" charset="-34"/>
              </a:rPr>
              <a:t>ปัญหาและอุปสรรค</a:t>
            </a:r>
            <a:endParaRPr kumimoji="0" lang="en-US" sz="3000" b="1" i="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H SarabunIT๙" pitchFamily="34" charset="-34"/>
              <a:cs typeface="TH SarabunIT๙" pitchFamily="34" charset="-34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IT๙" pitchFamily="34" charset="-34"/>
                <a:ea typeface="Calibri" pitchFamily="34" charset="0"/>
                <a:cs typeface="TH SarabunIT๙" pitchFamily="34" charset="-34"/>
              </a:rPr>
              <a:t>	- </a:t>
            </a:r>
            <a:r>
              <a:rPr kumimoji="0" lang="th-TH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IT๙" pitchFamily="34" charset="-34"/>
                <a:ea typeface="Calibri" pitchFamily="34" charset="0"/>
                <a:cs typeface="TH SarabunIT๙" pitchFamily="34" charset="-34"/>
              </a:rPr>
              <a:t>งบประมาณได้รับการอนุมัติล่าช้า </a:t>
            </a:r>
            <a:endParaRPr kumimoji="0" lang="en-US" sz="3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H SarabunIT๙" pitchFamily="34" charset="-34"/>
              <a:cs typeface="TH SarabunIT๙" pitchFamily="34" charset="-34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IT๙" pitchFamily="34" charset="-34"/>
                <a:ea typeface="Calibri" pitchFamily="34" charset="0"/>
                <a:cs typeface="TH SarabunIT๙" pitchFamily="34" charset="-34"/>
              </a:rPr>
              <a:t>	- ช่วงฤดูฝนกิจกรรมอาจไม่ได้ปฏิบัติสม่ำเสมอเนื่องจากฝนตกไม่สามารถปั่นจักรยานได้ได้ตามแผน และการนั่งสมาธิบริเวณอาคารนั่งปฏิบัติธรรมถ้ามีฝนตกก็ไม่สามารถนั่งได้</a:t>
            </a:r>
            <a:endParaRPr kumimoji="0" lang="th-TH" sz="3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H SarabunIT๙" pitchFamily="34" charset="-34"/>
              <a:cs typeface="TH SarabunIT๙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Rectangle 1"/>
          <p:cNvSpPr>
            <a:spLocks noChangeArrowheads="1"/>
          </p:cNvSpPr>
          <p:nvPr/>
        </p:nvSpPr>
        <p:spPr bwMode="auto">
          <a:xfrm>
            <a:off x="428596" y="3214686"/>
            <a:ext cx="8072494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30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IT๙" pitchFamily="34" charset="-34"/>
                <a:ea typeface="Calibri" pitchFamily="34" charset="0"/>
                <a:cs typeface="TH SarabunIT๙" pitchFamily="34" charset="-34"/>
              </a:rPr>
              <a:t>ชื่อ บุคลากรหน่วยงานที่จัดทำ</a:t>
            </a:r>
            <a:endParaRPr kumimoji="0" lang="en-US" sz="3000" b="1" i="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H SarabunIT๙" pitchFamily="34" charset="-34"/>
              <a:cs typeface="TH SarabunIT๙" pitchFamily="34" charset="-34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IT๙" pitchFamily="34" charset="-34"/>
                <a:ea typeface="Calibri" pitchFamily="34" charset="0"/>
                <a:cs typeface="TH SarabunIT๙" pitchFamily="34" charset="-34"/>
              </a:rPr>
              <a:t>	</a:t>
            </a:r>
            <a:r>
              <a:rPr kumimoji="0" lang="th-TH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IT๙" pitchFamily="34" charset="-34"/>
                <a:ea typeface="Calibri" pitchFamily="34" charset="0"/>
                <a:cs typeface="TH SarabunIT๙" pitchFamily="34" charset="-34"/>
              </a:rPr>
              <a:t>๑.นาง</a:t>
            </a:r>
            <a:r>
              <a:rPr kumimoji="0" lang="th-TH" sz="3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H SarabunIT๙" pitchFamily="34" charset="-34"/>
                <a:ea typeface="Calibri" pitchFamily="34" charset="0"/>
                <a:cs typeface="TH SarabunIT๙" pitchFamily="34" charset="-34"/>
              </a:rPr>
              <a:t>วราภรณ์</a:t>
            </a:r>
            <a:r>
              <a:rPr kumimoji="0" lang="th-TH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IT๙" pitchFamily="34" charset="-34"/>
                <a:ea typeface="Calibri" pitchFamily="34" charset="0"/>
                <a:cs typeface="TH SarabunIT๙" pitchFamily="34" charset="-34"/>
              </a:rPr>
              <a:t>  นาควิจิตร 	ผอ.รพ.สต.บ้านวังลูกช้าง</a:t>
            </a:r>
            <a:endParaRPr kumimoji="0" lang="en-US" sz="3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H SarabunIT๙" pitchFamily="34" charset="-34"/>
              <a:cs typeface="TH SarabunIT๙" pitchFamily="34" charset="-34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IT๙" pitchFamily="34" charset="-34"/>
                <a:ea typeface="Calibri" pitchFamily="34" charset="0"/>
                <a:cs typeface="TH SarabunIT๙" pitchFamily="34" charset="-34"/>
              </a:rPr>
              <a:t>	๒.นางสาว</a:t>
            </a:r>
            <a:r>
              <a:rPr kumimoji="0" lang="th-TH" sz="3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H SarabunIT๙" pitchFamily="34" charset="-34"/>
                <a:ea typeface="Calibri" pitchFamily="34" charset="0"/>
                <a:cs typeface="TH SarabunIT๙" pitchFamily="34" charset="-34"/>
              </a:rPr>
              <a:t>ศิริ</a:t>
            </a:r>
            <a:r>
              <a:rPr kumimoji="0" lang="th-TH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IT๙" pitchFamily="34" charset="-34"/>
                <a:ea typeface="Calibri" pitchFamily="34" charset="0"/>
                <a:cs typeface="TH SarabunIT๙" pitchFamily="34" charset="-34"/>
              </a:rPr>
              <a:t>กุล  ขำไชโย		เจ้าพนักงานสาธารณสุข</a:t>
            </a:r>
            <a:endParaRPr kumimoji="0" lang="en-US" sz="3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H SarabunIT๙" pitchFamily="34" charset="-34"/>
              <a:cs typeface="TH SarabunIT๙" pitchFamily="34" charset="-34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IT๙" pitchFamily="34" charset="-34"/>
                <a:ea typeface="Calibri" pitchFamily="34" charset="0"/>
                <a:cs typeface="TH SarabunIT๙" pitchFamily="34" charset="-34"/>
              </a:rPr>
              <a:t>	๓.นางสาววิภา</a:t>
            </a:r>
            <a:r>
              <a:rPr kumimoji="0" lang="th-TH" sz="3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H SarabunIT๙" pitchFamily="34" charset="-34"/>
                <a:ea typeface="Calibri" pitchFamily="34" charset="0"/>
                <a:cs typeface="TH SarabunIT๙" pitchFamily="34" charset="-34"/>
              </a:rPr>
              <a:t>วรรณ</a:t>
            </a:r>
            <a:r>
              <a:rPr kumimoji="0" lang="th-TH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IT๙" pitchFamily="34" charset="-34"/>
                <a:ea typeface="Calibri" pitchFamily="34" charset="0"/>
                <a:cs typeface="TH SarabunIT๙" pitchFamily="34" charset="-34"/>
              </a:rPr>
              <a:t> สมบุญยอด	นักวิชาการสาธารณสุข</a:t>
            </a:r>
            <a:endParaRPr kumimoji="0" lang="th-TH" sz="3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3" name="สี่เหลี่ยมผืนผ้า 2"/>
          <p:cNvSpPr/>
          <p:nvPr/>
        </p:nvSpPr>
        <p:spPr>
          <a:xfrm>
            <a:off x="428596" y="500042"/>
            <a:ext cx="8001056" cy="2246769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th-TH" b="1" u="sng" dirty="0" smtClean="0">
                <a:latin typeface="TH SarabunIT๙" pitchFamily="34" charset="-34"/>
                <a:ea typeface="Calibri" pitchFamily="34" charset="0"/>
                <a:cs typeface="TH SarabunIT๙" pitchFamily="34" charset="-34"/>
              </a:rPr>
              <a:t>แผนพัฒนาต่อเนื่อง</a:t>
            </a:r>
            <a:endParaRPr lang="en-US" b="1" u="sng" dirty="0" smtClean="0">
              <a:latin typeface="TH SarabunIT๙" pitchFamily="34" charset="-34"/>
              <a:cs typeface="TH SarabunIT๙" pitchFamily="34" charset="-34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dirty="0" smtClean="0">
                <a:latin typeface="TH SarabunIT๙" pitchFamily="34" charset="-34"/>
                <a:ea typeface="Calibri" pitchFamily="34" charset="0"/>
                <a:cs typeface="TH SarabunIT๙" pitchFamily="34" charset="-34"/>
              </a:rPr>
              <a:t>	</a:t>
            </a:r>
            <a:r>
              <a:rPr lang="th-TH" dirty="0" smtClean="0">
                <a:latin typeface="TH SarabunIT๙" pitchFamily="34" charset="-34"/>
                <a:ea typeface="Calibri" pitchFamily="34" charset="0"/>
                <a:cs typeface="TH SarabunIT๙" pitchFamily="34" charset="-34"/>
              </a:rPr>
              <a:t>๑.มีการดำเนินกิจกรรมอย่างต่อเนื่อง </a:t>
            </a:r>
            <a:endParaRPr lang="en-US" dirty="0" smtClean="0">
              <a:latin typeface="TH SarabunIT๙" pitchFamily="34" charset="-34"/>
              <a:cs typeface="TH SarabunIT๙" pitchFamily="34" charset="-34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h-TH" dirty="0" smtClean="0">
                <a:latin typeface="TH SarabunIT๙" pitchFamily="34" charset="-34"/>
                <a:ea typeface="Calibri" pitchFamily="34" charset="0"/>
                <a:cs typeface="TH SarabunIT๙" pitchFamily="34" charset="-34"/>
              </a:rPr>
              <a:t>	๒.มีการขยายกิจกรรมการจัดการสุขภาพให้เกิดขึ้นคลอบคลุมจำนวนผู้ป่วย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h-TH" dirty="0" smtClean="0">
                <a:latin typeface="TH SarabunIT๙" pitchFamily="34" charset="-34"/>
                <a:ea typeface="Calibri" pitchFamily="34" charset="0"/>
                <a:cs typeface="TH SarabunIT๙" pitchFamily="34" charset="-34"/>
              </a:rPr>
              <a:t>               โรคเรื้อรังทั้งหมด </a:t>
            </a:r>
            <a:endParaRPr lang="en-US" dirty="0" smtClean="0">
              <a:latin typeface="TH SarabunIT๙" pitchFamily="34" charset="-34"/>
              <a:cs typeface="TH SarabunIT๙" pitchFamily="34" charset="-34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h-TH" dirty="0" smtClean="0">
                <a:latin typeface="TH SarabunIT๙" pitchFamily="34" charset="-34"/>
                <a:ea typeface="Calibri" pitchFamily="34" charset="0"/>
                <a:cs typeface="TH SarabunIT๙" pitchFamily="34" charset="-34"/>
              </a:rPr>
              <a:t>	๓.มีการเพิ่ม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357158" y="428604"/>
            <a:ext cx="8229600" cy="1571636"/>
          </a:xfrm>
        </p:spPr>
        <p:txBody>
          <a:bodyPr>
            <a:noAutofit/>
          </a:bodyPr>
          <a:lstStyle/>
          <a:p>
            <a:r>
              <a:rPr lang="th-TH" sz="5000" b="1" dirty="0" smtClean="0">
                <a:solidFill>
                  <a:srgbClr val="9F117A"/>
                </a:solidFill>
                <a:latin typeface="TH SarabunPSK" pitchFamily="34" charset="-34"/>
                <a:cs typeface="TH SarabunPSK" pitchFamily="34" charset="-34"/>
              </a:rPr>
              <a:t>ขอบคุณค่ะ</a:t>
            </a:r>
            <a:br>
              <a:rPr lang="th-TH" sz="5000" b="1" dirty="0" smtClean="0">
                <a:solidFill>
                  <a:srgbClr val="9F117A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en-US" sz="5000" b="1" dirty="0" smtClean="0">
                <a:solidFill>
                  <a:srgbClr val="9F117A"/>
                </a:solidFill>
                <a:latin typeface="TH SarabunPSK" pitchFamily="34" charset="-34"/>
                <a:cs typeface="TH SarabunPSK" pitchFamily="34" charset="-34"/>
              </a:rPr>
              <a:t>^^</a:t>
            </a:r>
            <a:r>
              <a:rPr lang="th-TH" sz="5000" b="1" dirty="0" smtClean="0">
                <a:solidFill>
                  <a:srgbClr val="9F117A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endParaRPr lang="th-TH" sz="5000" b="1" dirty="0">
              <a:solidFill>
                <a:srgbClr val="9F117A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4" name="รูปภาพ 3" descr="GoHZG39tKr14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20" y="1928802"/>
            <a:ext cx="8501122" cy="435769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961</TotalTime>
  <Words>603</Words>
  <Application>Microsoft Office PowerPoint</Application>
  <PresentationFormat>นำเสนอทางหน้าจอ (4:3)</PresentationFormat>
  <Paragraphs>189</Paragraphs>
  <Slides>22</Slides>
  <Notes>0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1</vt:i4>
      </vt:variant>
      <vt:variant>
        <vt:lpstr>ชื่อเรื่องภาพนิ่ง</vt:lpstr>
      </vt:variant>
      <vt:variant>
        <vt:i4>22</vt:i4>
      </vt:variant>
    </vt:vector>
  </HeadingPairs>
  <TitlesOfParts>
    <vt:vector size="23" baseType="lpstr">
      <vt:lpstr>ชุดรูปแบบของ Office</vt:lpstr>
      <vt:lpstr>ภาพนิ่ง 1</vt:lpstr>
      <vt:lpstr>ภาพนิ่ง 2</vt:lpstr>
      <vt:lpstr>ภาพนิ่ง 3</vt:lpstr>
      <vt:lpstr>ภาพนิ่ง 4</vt:lpstr>
      <vt:lpstr>ภาพนิ่ง 5</vt:lpstr>
      <vt:lpstr>ภาพนิ่ง 6</vt:lpstr>
      <vt:lpstr>ภาพนิ่ง 7</vt:lpstr>
      <vt:lpstr>ภาพนิ่ง 8</vt:lpstr>
      <vt:lpstr>คืนข้อมูลปัญหาสุขภาพ</vt:lpstr>
      <vt:lpstr>ภาพนิ่ง 10</vt:lpstr>
      <vt:lpstr>ภาพนิ่ง 11</vt:lpstr>
      <vt:lpstr>ทำแผนแก้ไขปัญหาสุขภาพ</vt:lpstr>
      <vt:lpstr>ทำแผนแก้ไข้ปัญหาของชุมชน หมู่ 6 บ้านรายชะโด</vt:lpstr>
      <vt:lpstr>ได้แผนแก้ไข้ปัญหาของชุมชน หมู่ 6 บ้านรายชะโด</vt:lpstr>
      <vt:lpstr>ตรวจคัดกรองภาวะสุขภาพ</vt:lpstr>
      <vt:lpstr>กิจกรรมจากแผนการแก้ไขปัญหา</vt:lpstr>
      <vt:lpstr>ปั่นจักรยานเพื่อสุขภาพ</vt:lpstr>
      <vt:lpstr>ภาพนิ่ง 18</vt:lpstr>
      <vt:lpstr>ภาพนิ่ง 19</vt:lpstr>
      <vt:lpstr>ภาพนิ่ง 20</vt:lpstr>
      <vt:lpstr>ภาพนิ่ง 21</vt:lpstr>
      <vt:lpstr>ขอบคุณค่ะ ^^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ภาพนิ่ง 1</dc:title>
  <dc:creator>KKD Windows Se7en V1</dc:creator>
  <cp:lastModifiedBy>KKD Windows7 Diskless V.3</cp:lastModifiedBy>
  <cp:revision>67</cp:revision>
  <dcterms:created xsi:type="dcterms:W3CDTF">2016-08-16T03:40:44Z</dcterms:created>
  <dcterms:modified xsi:type="dcterms:W3CDTF">2016-09-19T08:20:06Z</dcterms:modified>
</cp:coreProperties>
</file>